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Default Extension="gif" ContentType="image/gif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400" r:id="rId4"/>
    <p:sldId id="402" r:id="rId5"/>
    <p:sldId id="401" r:id="rId6"/>
    <p:sldId id="412" r:id="rId7"/>
    <p:sldId id="413" r:id="rId8"/>
    <p:sldId id="414" r:id="rId9"/>
    <p:sldId id="415" r:id="rId10"/>
    <p:sldId id="419" r:id="rId11"/>
    <p:sldId id="418" r:id="rId12"/>
    <p:sldId id="416" r:id="rId13"/>
    <p:sldId id="420" r:id="rId14"/>
    <p:sldId id="422" r:id="rId15"/>
    <p:sldId id="421" r:id="rId16"/>
    <p:sldId id="417" r:id="rId17"/>
  </p:sldIdLst>
  <p:sldSz cx="9144000" cy="6858000" type="screen4x3"/>
  <p:notesSz cx="6858000" cy="9144000"/>
  <p:embeddedFontLst>
    <p:embeddedFont>
      <p:font typeface="a옛날목욕탕B" pitchFamily="18" charset="-127"/>
      <p:regular r:id="rId19"/>
    </p:embeddedFont>
    <p:embeddedFont>
      <p:font typeface="맑은 고딕" pitchFamily="50" charset="-127"/>
      <p:regular r:id="rId20"/>
      <p:bold r:id="rId21"/>
    </p:embeddedFont>
    <p:embeddedFont>
      <p:font typeface="a옛날목욕탕L" pitchFamily="18" charset="-127"/>
      <p:regular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66FFCC"/>
    <a:srgbClr val="CCFFFF"/>
    <a:srgbClr val="00FFFF"/>
    <a:srgbClr val="ED1F69"/>
    <a:srgbClr val="FFFF99"/>
    <a:srgbClr val="FFFFCC"/>
    <a:srgbClr val="FFFFFF"/>
    <a:srgbClr val="99FF99"/>
    <a:srgbClr val="66FF3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838" autoAdjust="0"/>
  </p:normalViewPr>
  <p:slideViewPr>
    <p:cSldViewPr>
      <p:cViewPr varScale="1">
        <p:scale>
          <a:sx n="97" d="100"/>
          <a:sy n="97" d="100"/>
        </p:scale>
        <p:origin x="-203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CC0E94-658B-4E46-A963-B3F08126ADE0}" type="datetimeFigureOut">
              <a:rPr lang="ko-KR" altLang="en-US" smtClean="0"/>
              <a:pPr/>
              <a:t>2017-04-14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5E9867-21F2-41FD-8893-0F5018AD1AF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73031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5E9867-21F2-41FD-8893-0F5018AD1AF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endParaRPr lang="en-US" altLang="ko-KR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5E9867-21F2-41FD-8893-0F5018AD1AF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endParaRPr lang="en-US" altLang="ko-KR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5E9867-21F2-41FD-8893-0F5018AD1AF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endParaRPr lang="en-US" altLang="ko-KR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5E9867-21F2-41FD-8893-0F5018AD1AF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endParaRPr lang="en-US" altLang="ko-KR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5E9867-21F2-41FD-8893-0F5018AD1AF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endParaRPr lang="en-US" altLang="ko-KR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5E9867-21F2-41FD-8893-0F5018AD1AF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endParaRPr lang="en-US" altLang="ko-KR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5E9867-21F2-41FD-8893-0F5018AD1AF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ko-KR" altLang="en-US" smtClean="0"/>
              <a:t>쇼핑몰 </a:t>
            </a:r>
            <a:r>
              <a:rPr lang="en-US" altLang="ko-KR" smtClean="0"/>
              <a:t>CEO</a:t>
            </a:r>
            <a:r>
              <a:rPr lang="ko-KR" altLang="en-US" smtClean="0"/>
              <a:t>가 홈페이지를 관리하지 않고 외주업체가 홈페이지를 관리 </a:t>
            </a:r>
            <a:r>
              <a:rPr lang="en-US" altLang="ko-KR" smtClean="0"/>
              <a:t>-&gt; </a:t>
            </a:r>
            <a:r>
              <a:rPr lang="ko-KR" altLang="en-US" smtClean="0"/>
              <a:t>이로써 불편함 발생</a:t>
            </a:r>
            <a:endParaRPr lang="en-US" altLang="ko-KR" smtClean="0"/>
          </a:p>
          <a:p>
            <a:pPr lvl="0"/>
            <a:endParaRPr lang="en-US" altLang="ko-KR" smtClean="0"/>
          </a:p>
          <a:p>
            <a:pPr lvl="0"/>
            <a:r>
              <a:rPr lang="ko-KR" altLang="en-US" smtClean="0"/>
              <a:t>그로인해 쇼핑몰 </a:t>
            </a:r>
            <a:r>
              <a:rPr lang="en-US" altLang="ko-KR" smtClean="0"/>
              <a:t>CEO</a:t>
            </a:r>
            <a:r>
              <a:rPr lang="ko-KR" altLang="en-US" smtClean="0"/>
              <a:t>가 직접 관리하는 등의 차별화된 서비스를 제공하기로 하였습니다</a:t>
            </a:r>
            <a:r>
              <a:rPr lang="en-US" altLang="ko-KR" smtClean="0"/>
              <a:t>.</a:t>
            </a:r>
            <a:endParaRPr lang="ko-KR" altLang="en-US" smtClean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5E9867-21F2-41FD-8893-0F5018AD1AF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벤치마킹한 유사 서비스 종류 설명</a:t>
            </a:r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5E9867-21F2-41FD-8893-0F5018AD1AF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ko-KR" smtClean="0"/>
              <a:t>2015</a:t>
            </a:r>
            <a:r>
              <a:rPr lang="ko-KR" altLang="en-US" smtClean="0"/>
              <a:t>년 성인 </a:t>
            </a:r>
            <a:r>
              <a:rPr lang="en-US" altLang="ko-KR" smtClean="0"/>
              <a:t>20-40</a:t>
            </a:r>
            <a:r>
              <a:rPr lang="ko-KR" altLang="en-US" smtClean="0"/>
              <a:t>대 기준 인터넷 쇼핑 이용률은 </a:t>
            </a:r>
            <a:r>
              <a:rPr lang="en-US" altLang="ko-KR" smtClean="0">
                <a:solidFill>
                  <a:srgbClr val="FF0000"/>
                </a:solidFill>
              </a:rPr>
              <a:t>72% / </a:t>
            </a:r>
            <a:r>
              <a:rPr lang="en-US" altLang="ko-KR" smtClean="0"/>
              <a:t>2016</a:t>
            </a:r>
            <a:r>
              <a:rPr lang="ko-KR" altLang="en-US" smtClean="0"/>
              <a:t>년 </a:t>
            </a:r>
            <a:r>
              <a:rPr lang="en-US" altLang="ko-KR" smtClean="0"/>
              <a:t>11</a:t>
            </a:r>
            <a:r>
              <a:rPr lang="ko-KR" altLang="en-US" smtClean="0"/>
              <a:t>월 온라인 쇼핑몰 </a:t>
            </a:r>
            <a:r>
              <a:rPr lang="en-US" altLang="ko-KR" smtClean="0"/>
              <a:t>600</a:t>
            </a:r>
            <a:r>
              <a:rPr lang="ko-KR" altLang="en-US" smtClean="0"/>
              <a:t>만개 돌파 최대 한달 </a:t>
            </a:r>
            <a:r>
              <a:rPr lang="en-US" altLang="ko-KR" smtClean="0">
                <a:solidFill>
                  <a:srgbClr val="FF0000"/>
                </a:solidFill>
              </a:rPr>
              <a:t>50</a:t>
            </a:r>
            <a:r>
              <a:rPr lang="ko-KR" altLang="en-US" smtClean="0">
                <a:solidFill>
                  <a:srgbClr val="FF0000"/>
                </a:solidFill>
              </a:rPr>
              <a:t>만개의 쇼핑몰 오픈</a:t>
            </a:r>
            <a:r>
              <a:rPr lang="ko-KR" altLang="en-US" smtClean="0"/>
              <a:t> </a:t>
            </a:r>
            <a:r>
              <a:rPr lang="en-US" altLang="ko-KR" smtClean="0"/>
              <a:t>/ </a:t>
            </a:r>
            <a:r>
              <a:rPr lang="ko-KR" altLang="en-US" smtClean="0"/>
              <a:t>다음은 </a:t>
            </a:r>
            <a:r>
              <a:rPr lang="en-US" altLang="ko-KR" smtClean="0"/>
              <a:t>15</a:t>
            </a:r>
            <a:r>
              <a:rPr lang="ko-KR" altLang="en-US" smtClean="0"/>
              <a:t>년 </a:t>
            </a:r>
            <a:r>
              <a:rPr lang="en-US" altLang="ko-KR" smtClean="0"/>
              <a:t>7</a:t>
            </a:r>
            <a:r>
              <a:rPr lang="ko-KR" altLang="en-US" smtClean="0"/>
              <a:t>월부터 </a:t>
            </a:r>
            <a:r>
              <a:rPr lang="en-US" altLang="ko-KR" smtClean="0"/>
              <a:t>16</a:t>
            </a:r>
            <a:r>
              <a:rPr lang="ko-KR" altLang="en-US" smtClean="0"/>
              <a:t>년 </a:t>
            </a:r>
            <a:r>
              <a:rPr lang="en-US" altLang="ko-KR" smtClean="0"/>
              <a:t>7</a:t>
            </a:r>
            <a:r>
              <a:rPr lang="ko-KR" altLang="en-US" smtClean="0"/>
              <a:t>월 온라인 쇼핑 거래액 통계치입니다</a:t>
            </a:r>
            <a:r>
              <a:rPr lang="en-US" altLang="ko-KR" smtClean="0"/>
              <a:t>.</a:t>
            </a:r>
          </a:p>
          <a:p>
            <a:r>
              <a:rPr lang="ko-KR" altLang="en-US" sz="1200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온라인쇼핑 거래액은 </a:t>
            </a:r>
            <a:r>
              <a:rPr lang="en-US" altLang="ko-KR" sz="1200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</a:t>
            </a:r>
            <a:r>
              <a:rPr lang="ko-KR" altLang="en-US" sz="1200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조 </a:t>
            </a:r>
            <a:r>
              <a:rPr lang="en-US" altLang="ko-KR" sz="1200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5,656</a:t>
            </a:r>
            <a:r>
              <a:rPr lang="ko-KR" altLang="en-US" sz="1200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억원으로 전년동월대비 </a:t>
            </a:r>
            <a:r>
              <a:rPr lang="en-US" altLang="ko-KR" sz="1200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17.4% </a:t>
            </a:r>
            <a:r>
              <a:rPr lang="ko-KR" altLang="en-US" sz="1200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증가</a:t>
            </a:r>
            <a:r>
              <a:rPr lang="en-US" altLang="ko-KR" sz="1200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온라인쇼핑 중 모바일쇼핑 거래액은 </a:t>
            </a:r>
            <a:r>
              <a:rPr lang="en-US" altLang="ko-KR" sz="1200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lang="ko-KR" altLang="en-US" sz="1200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조 </a:t>
            </a:r>
            <a:r>
              <a:rPr lang="en-US" altLang="ko-KR" sz="1200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9,320</a:t>
            </a:r>
            <a:r>
              <a:rPr lang="ko-KR" altLang="en-US" sz="1200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억원으로 </a:t>
            </a:r>
            <a:r>
              <a:rPr lang="en-US" altLang="ko-KR" sz="1200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36.9% </a:t>
            </a:r>
            <a:r>
              <a:rPr lang="ko-KR" altLang="en-US" sz="1200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증가</a:t>
            </a:r>
            <a:r>
              <a:rPr lang="en-US" altLang="ko-KR" sz="1200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/ </a:t>
            </a:r>
            <a:r>
              <a:rPr lang="ko-KR" altLang="en-US" smtClean="0"/>
              <a:t>온라인 쇼핑 증가로 인해 프로젝트 주제로 선정</a:t>
            </a:r>
            <a:endParaRPr lang="en-US" altLang="ko-KR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5E9867-21F2-41FD-8893-0F5018AD1AF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ko-KR" altLang="en-US" smtClean="0"/>
              <a:t>기본적으로 상품소개</a:t>
            </a:r>
            <a:r>
              <a:rPr lang="en-US" altLang="ko-KR" smtClean="0"/>
              <a:t>, </a:t>
            </a:r>
            <a:r>
              <a:rPr lang="ko-KR" altLang="en-US" smtClean="0"/>
              <a:t>판매서비스를 제공하고 심플하고 직관적인 </a:t>
            </a:r>
            <a:r>
              <a:rPr lang="en-US" altLang="ko-KR" smtClean="0"/>
              <a:t>UI</a:t>
            </a:r>
            <a:r>
              <a:rPr lang="ko-KR" altLang="en-US" smtClean="0"/>
              <a:t>를 통해 상품에 대한 고객의 편의성뿐만 아니라</a:t>
            </a:r>
            <a:r>
              <a:rPr lang="en-US" altLang="ko-KR" smtClean="0"/>
              <a:t>,</a:t>
            </a:r>
            <a:r>
              <a:rPr lang="ko-KR" altLang="en-US" smtClean="0"/>
              <a:t>  쇼핑몰 </a:t>
            </a:r>
            <a:r>
              <a:rPr lang="en-US" altLang="ko-KR" smtClean="0"/>
              <a:t>CEO</a:t>
            </a:r>
            <a:r>
              <a:rPr lang="ko-KR" altLang="en-US" smtClean="0"/>
              <a:t>가 상품등록 등의 기능을 통해</a:t>
            </a:r>
            <a:r>
              <a:rPr lang="en-US" altLang="ko-KR" smtClean="0"/>
              <a:t>  </a:t>
            </a:r>
            <a:r>
              <a:rPr lang="ko-KR" altLang="en-US" smtClean="0">
                <a:solidFill>
                  <a:srgbClr val="FF0000"/>
                </a:solidFill>
              </a:rPr>
              <a:t>직접 관리할 수 있는 </a:t>
            </a:r>
            <a:r>
              <a:rPr lang="ko-KR" altLang="en-US" smtClean="0"/>
              <a:t>차별</a:t>
            </a:r>
            <a:r>
              <a:rPr lang="en-US" altLang="ko-KR" smtClean="0"/>
              <a:t>  </a:t>
            </a:r>
            <a:r>
              <a:rPr lang="ko-KR" altLang="en-US" smtClean="0"/>
              <a:t>화된 서비스를</a:t>
            </a:r>
            <a:r>
              <a:rPr lang="en-US" altLang="ko-KR" smtClean="0"/>
              <a:t>  </a:t>
            </a:r>
            <a:r>
              <a:rPr lang="ko-KR" altLang="en-US" smtClean="0"/>
              <a:t>제공 </a:t>
            </a:r>
            <a:endParaRPr lang="en-US" altLang="ko-KR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5E9867-21F2-41FD-8893-0F5018AD1AF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endParaRPr lang="en-US" altLang="ko-KR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5E9867-21F2-41FD-8893-0F5018AD1AF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endParaRPr lang="en-US" altLang="ko-KR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5E9867-21F2-41FD-8893-0F5018AD1AF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endParaRPr lang="en-US" altLang="ko-KR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5E9867-21F2-41FD-8893-0F5018AD1AF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endParaRPr lang="en-US" altLang="ko-KR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5E9867-21F2-41FD-8893-0F5018AD1AF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2017-04-14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2017-04-14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2017-04-14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2017-04-14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2017-04-14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2017-04-14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2017-04-14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2017-04-14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2017-04-14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2017-04-14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4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2017-04-14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tile tx="0" ty="0" sx="60000" sy="6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2017-04-14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gif"/><Relationship Id="rId13" Type="http://schemas.openxmlformats.org/officeDocument/2006/relationships/image" Target="../media/image30.pn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jpeg"/><Relationship Id="rId9" Type="http://schemas.openxmlformats.org/officeDocument/2006/relationships/image" Target="../media/image26.jpeg"/><Relationship Id="rId1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-108520" y="2289646"/>
            <a:ext cx="7164288" cy="92333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smtClean="0">
                <a:latin typeface="a옛날목욕탕B" pitchFamily="18" charset="-127"/>
                <a:ea typeface="a옛날목욕탕B" pitchFamily="18" charset="-127"/>
              </a:rPr>
              <a:t>MEN IN BLACK</a:t>
            </a:r>
            <a:endParaRPr lang="ko-KR" altLang="en-US" sz="5400" b="1" spc="-150" dirty="0">
              <a:latin typeface="a옛날목욕탕B" pitchFamily="18" charset="-127"/>
              <a:ea typeface="a옛날목욕탕B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899592" y="3187615"/>
            <a:ext cx="5544616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3568" y="3286725"/>
            <a:ext cx="3024336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ko-KR" altLang="en-US" smtClean="0">
                <a:latin typeface="a옛날목욕탕B" pitchFamily="18" charset="-127"/>
                <a:ea typeface="a옛날목욕탕B" pitchFamily="18" charset="-127"/>
              </a:rPr>
              <a:t>대한민국  </a:t>
            </a:r>
            <a:r>
              <a:rPr lang="en-US" altLang="ko-KR" smtClean="0">
                <a:latin typeface="a옛날목욕탕B" pitchFamily="18" charset="-127"/>
                <a:ea typeface="a옛날목욕탕B" pitchFamily="18" charset="-127"/>
              </a:rPr>
              <a:t>NO.1  </a:t>
            </a:r>
            <a:r>
              <a:rPr lang="ko-KR" altLang="en-US" smtClean="0">
                <a:latin typeface="a옛날목욕탕B" pitchFamily="18" charset="-127"/>
                <a:ea typeface="a옛날목욕탕B" pitchFamily="18" charset="-127"/>
              </a:rPr>
              <a:t>남자 쇼핑몰</a:t>
            </a:r>
            <a:endParaRPr lang="en-US" altLang="ko-KR" smtClean="0">
              <a:latin typeface="a옛날목욕탕B" pitchFamily="18" charset="-127"/>
              <a:ea typeface="a옛날목욕탕B" pitchFamily="18" charset="-127"/>
            </a:endParaRPr>
          </a:p>
          <a:p>
            <a:pPr algn="r"/>
            <a:endParaRPr lang="ko-KR" altLang="en-US" spc="-15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444208" y="3097301"/>
            <a:ext cx="216024" cy="96011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Administrator\Desktop\MIB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3272" y="4581128"/>
            <a:ext cx="4180728" cy="2276871"/>
          </a:xfrm>
          <a:prstGeom prst="rect">
            <a:avLst/>
          </a:prstGeom>
          <a:noFill/>
        </p:spPr>
      </p:pic>
      <p:pic>
        <p:nvPicPr>
          <p:cNvPr id="21" name="Picture 3" descr="C:\Users\Administrator\Desktop\short-ti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28184" y="1484784"/>
            <a:ext cx="1296144" cy="12961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33293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467961"/>
            <a:ext cx="1800200" cy="107721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mtClean="0">
                <a:latin typeface="a옛날목욕탕B" pitchFamily="18" charset="-127"/>
                <a:ea typeface="a옛날목욕탕B" pitchFamily="18" charset="-127"/>
              </a:rPr>
              <a:t>HOST</a:t>
            </a:r>
          </a:p>
          <a:p>
            <a:pPr algn="ctr"/>
            <a:r>
              <a:rPr lang="en-US" altLang="ko-KR" sz="3200" smtClean="0">
                <a:latin typeface="a옛날목욕탕B" pitchFamily="18" charset="-127"/>
                <a:ea typeface="a옛날목욕탕B" pitchFamily="18" charset="-127"/>
              </a:rPr>
              <a:t>(ADMIN)</a:t>
            </a:r>
            <a:endParaRPr lang="ko-KR" altLang="en-US" sz="3200" smtClean="0">
              <a:latin typeface="a옛날목욕탕B" pitchFamily="18" charset="-127"/>
              <a:ea typeface="a옛날목욕탕B" pitchFamily="18" charset="-127"/>
            </a:endParaRPr>
          </a:p>
        </p:txBody>
      </p:sp>
      <p:pic>
        <p:nvPicPr>
          <p:cNvPr id="24" name="_x384161840" descr="cif00001"/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2088183" y="1871712"/>
            <a:ext cx="215900" cy="133350"/>
          </a:xfrm>
          <a:prstGeom prst="rect">
            <a:avLst/>
          </a:prstGeom>
          <a:noFill/>
        </p:spPr>
      </p:pic>
      <p:pic>
        <p:nvPicPr>
          <p:cNvPr id="25" name="_x384162800" descr="cif00002"/>
          <p:cNvPicPr>
            <a:picLocks noChangeAspect="1" noChangeArrowheads="1"/>
          </p:cNvPicPr>
          <p:nvPr/>
        </p:nvPicPr>
        <p:blipFill rotWithShape="1">
          <a:blip r:embed="rId4" cstate="print">
            <a:alphaModFix/>
            <a:lum/>
          </a:blip>
          <a:srcRect/>
          <a:stretch>
            <a:fillRect/>
          </a:stretch>
        </p:blipFill>
        <p:spPr>
          <a:xfrm>
            <a:off x="1116633" y="1743918"/>
            <a:ext cx="877887" cy="388938"/>
          </a:xfrm>
          <a:prstGeom prst="rect">
            <a:avLst/>
          </a:prstGeom>
          <a:noFill/>
        </p:spPr>
      </p:pic>
      <p:pic>
        <p:nvPicPr>
          <p:cNvPr id="27" name="_x384162880" descr="cif00003"/>
          <p:cNvPicPr>
            <a:picLocks noChangeAspect="1" noChangeArrowheads="1"/>
          </p:cNvPicPr>
          <p:nvPr/>
        </p:nvPicPr>
        <p:blipFill rotWithShape="1">
          <a:blip r:embed="rId5" cstate="print">
            <a:alphaModFix/>
            <a:lum/>
          </a:blip>
          <a:srcRect/>
          <a:stretch>
            <a:fillRect/>
          </a:stretch>
        </p:blipFill>
        <p:spPr>
          <a:xfrm>
            <a:off x="2411760" y="1743918"/>
            <a:ext cx="877888" cy="388938"/>
          </a:xfrm>
          <a:prstGeom prst="rect">
            <a:avLst/>
          </a:prstGeom>
          <a:noFill/>
        </p:spPr>
      </p:pic>
      <p:cxnSp>
        <p:nvCxnSpPr>
          <p:cNvPr id="28" name="직선 연결선 27"/>
          <p:cNvCxnSpPr/>
          <p:nvPr/>
        </p:nvCxnSpPr>
        <p:spPr>
          <a:xfrm>
            <a:off x="3491880" y="1959942"/>
            <a:ext cx="0" cy="6839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3512090" y="1959942"/>
            <a:ext cx="627862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4222750" y="1787028"/>
            <a:ext cx="1933426" cy="3889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일반회원과 동일</a:t>
            </a:r>
          </a:p>
        </p:txBody>
      </p:sp>
      <p:pic>
        <p:nvPicPr>
          <p:cNvPr id="31" name="_x384141200" descr="cif00001"/>
          <p:cNvPicPr>
            <a:picLocks noChangeAspect="1" noChangeArrowheads="1"/>
          </p:cNvPicPr>
          <p:nvPr/>
        </p:nvPicPr>
        <p:blipFill rotWithShape="1">
          <a:blip r:embed="rId6" cstate="print">
            <a:alphaModFix/>
            <a:lum/>
          </a:blip>
          <a:srcRect/>
          <a:stretch>
            <a:fillRect/>
          </a:stretch>
        </p:blipFill>
        <p:spPr>
          <a:xfrm>
            <a:off x="2411760" y="2463998"/>
            <a:ext cx="892175" cy="388938"/>
          </a:xfrm>
          <a:prstGeom prst="rect">
            <a:avLst/>
          </a:prstGeom>
          <a:noFill/>
        </p:spPr>
      </p:pic>
      <p:cxnSp>
        <p:nvCxnSpPr>
          <p:cNvPr id="32" name="직선 화살표 연결선 31"/>
          <p:cNvCxnSpPr>
            <a:stCxn id="31" idx="3"/>
          </p:cNvCxnSpPr>
          <p:nvPr/>
        </p:nvCxnSpPr>
        <p:spPr>
          <a:xfrm>
            <a:off x="3303935" y="2658467"/>
            <a:ext cx="416311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5436096" y="2658467"/>
            <a:ext cx="0" cy="39099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V="1">
            <a:off x="5232414" y="2643857"/>
            <a:ext cx="707738" cy="53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5436096" y="3184078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/>
          <p:cNvSpPr/>
          <p:nvPr/>
        </p:nvSpPr>
        <p:spPr>
          <a:xfrm>
            <a:off x="3779912" y="2476276"/>
            <a:ext cx="1440160" cy="3889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마이페이지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6156176" y="2476276"/>
            <a:ext cx="1440160" cy="3889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제품등록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6156176" y="2980332"/>
            <a:ext cx="1440160" cy="3889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판매내역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156176" y="3513286"/>
            <a:ext cx="1440160" cy="60689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메인 </a:t>
            </a: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배너등록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6156176" y="4192190"/>
            <a:ext cx="1440160" cy="67697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문의게시판</a:t>
            </a: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관리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6156176" y="4912270"/>
            <a:ext cx="1440160" cy="648072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공지하기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6156176" y="6352430"/>
            <a:ext cx="1440160" cy="3889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쿠폰지급</a:t>
            </a:r>
            <a:endParaRPr lang="en-US" altLang="ko-KR">
              <a:solidFill>
                <a:schemeClr val="tx1"/>
              </a:solidFill>
            </a:endParaRPr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5436096" y="3832150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>
            <a:off x="5436096" y="4552230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>
            <a:off x="5436096" y="520030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/>
          <p:nvPr/>
        </p:nvCxnSpPr>
        <p:spPr>
          <a:xfrm>
            <a:off x="5436096" y="592038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/>
          <p:nvPr/>
        </p:nvCxnSpPr>
        <p:spPr>
          <a:xfrm>
            <a:off x="5436096" y="6568454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_x384140560" descr="cif00002"/>
          <p:cNvPicPr>
            <a:picLocks noChangeAspect="1" noChangeArrowheads="1"/>
          </p:cNvPicPr>
          <p:nvPr/>
        </p:nvPicPr>
        <p:blipFill rotWithShape="1">
          <a:blip r:embed="rId7" cstate="print">
            <a:alphaModFix/>
            <a:lum/>
          </a:blip>
          <a:srcRect/>
          <a:stretch>
            <a:fillRect/>
          </a:stretch>
        </p:blipFill>
        <p:spPr>
          <a:xfrm>
            <a:off x="1959595" y="2588052"/>
            <a:ext cx="473075" cy="133350"/>
          </a:xfrm>
          <a:prstGeom prst="rect">
            <a:avLst/>
          </a:prstGeom>
          <a:noFill/>
        </p:spPr>
      </p:pic>
      <p:sp>
        <p:nvSpPr>
          <p:cNvPr id="69" name="모서리가 둥근 직사각형 68"/>
          <p:cNvSpPr/>
          <p:nvPr/>
        </p:nvSpPr>
        <p:spPr>
          <a:xfrm>
            <a:off x="1080120" y="2463998"/>
            <a:ext cx="914400" cy="3889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CEO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6156176" y="5632350"/>
            <a:ext cx="1440160" cy="648072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이벤트</a:t>
            </a: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등록하기</a:t>
            </a:r>
          </a:p>
        </p:txBody>
      </p:sp>
      <p:sp>
        <p:nvSpPr>
          <p:cNvPr id="71" name="모서리가 둥근 직사각형 70"/>
          <p:cNvSpPr/>
          <p:nvPr/>
        </p:nvSpPr>
        <p:spPr>
          <a:xfrm>
            <a:off x="2433464" y="2476276"/>
            <a:ext cx="914400" cy="3889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메인</a:t>
            </a:r>
          </a:p>
        </p:txBody>
      </p:sp>
      <p:pic>
        <p:nvPicPr>
          <p:cNvPr id="72" name="Picture 3" descr="C:\Users\Administrator\Desktop\short-ti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91840" y="296712"/>
            <a:ext cx="540000" cy="540000"/>
          </a:xfrm>
          <a:prstGeom prst="rect">
            <a:avLst/>
          </a:prstGeom>
          <a:noFill/>
        </p:spPr>
      </p:pic>
      <p:pic>
        <p:nvPicPr>
          <p:cNvPr id="73" name="Picture 3" descr="C:\Users\Administrator\Desktop\short-ti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087784" y="296712"/>
            <a:ext cx="540000" cy="540000"/>
          </a:xfrm>
          <a:prstGeom prst="rect">
            <a:avLst/>
          </a:prstGeom>
          <a:noFill/>
        </p:spPr>
      </p:pic>
      <p:pic>
        <p:nvPicPr>
          <p:cNvPr id="74" name="Picture 3" descr="C:\Users\Administrator\Desktop\short-ti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358520" y="440728"/>
            <a:ext cx="540000" cy="54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2353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467961"/>
            <a:ext cx="3168352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mtClean="0">
                <a:latin typeface="a옛날목욕탕B" pitchFamily="18" charset="-127"/>
                <a:ea typeface="a옛날목욕탕B" pitchFamily="18" charset="-127"/>
              </a:rPr>
              <a:t>DB MODELING</a:t>
            </a:r>
            <a:endParaRPr lang="ko-KR" altLang="en-US" sz="3200" smtClean="0">
              <a:latin typeface="a옛날목욕탕B" pitchFamily="18" charset="-127"/>
              <a:ea typeface="a옛날목욕탕B" pitchFamily="18" charset="-127"/>
            </a:endParaRPr>
          </a:p>
        </p:txBody>
      </p:sp>
      <p:pic>
        <p:nvPicPr>
          <p:cNvPr id="25" name="Picture 3" descr="C:\Users\Administrator\Desktop\short-ti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7984" y="188640"/>
            <a:ext cx="540000" cy="540000"/>
          </a:xfrm>
          <a:prstGeom prst="rect">
            <a:avLst/>
          </a:prstGeom>
          <a:noFill/>
        </p:spPr>
      </p:pic>
      <p:pic>
        <p:nvPicPr>
          <p:cNvPr id="27" name="Picture 3" descr="C:\Users\Administrator\Desktop\short-ti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83928" y="188640"/>
            <a:ext cx="540000" cy="540000"/>
          </a:xfrm>
          <a:prstGeom prst="rect">
            <a:avLst/>
          </a:prstGeom>
          <a:noFill/>
        </p:spPr>
      </p:pic>
      <p:pic>
        <p:nvPicPr>
          <p:cNvPr id="28" name="Picture 3" descr="C:\Users\Administrator\Desktop\short-ti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4664" y="332656"/>
            <a:ext cx="540000" cy="540000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36512" y="1484784"/>
            <a:ext cx="9166882" cy="4517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2353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404664"/>
            <a:ext cx="3096344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mtClean="0">
                <a:latin typeface="a옛날목욕탕B" pitchFamily="18" charset="-127"/>
                <a:ea typeface="a옛날목욕탕B" pitchFamily="18" charset="-127"/>
              </a:rPr>
              <a:t>Environment</a:t>
            </a:r>
            <a:endParaRPr lang="ko-KR" altLang="en-US" sz="3200" smtClean="0">
              <a:latin typeface="a옛날목욕탕B" pitchFamily="18" charset="-127"/>
              <a:ea typeface="a옛날목욕탕B" pitchFamily="18" charset="-127"/>
            </a:endParaRPr>
          </a:p>
        </p:txBody>
      </p:sp>
      <p:pic>
        <p:nvPicPr>
          <p:cNvPr id="26" name="Picture 3" descr="C:\Users\Administrator\Desktop\short-ti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83928" y="188640"/>
            <a:ext cx="540000" cy="540000"/>
          </a:xfrm>
          <a:prstGeom prst="rect">
            <a:avLst/>
          </a:prstGeom>
          <a:noFill/>
        </p:spPr>
      </p:pic>
      <p:sp>
        <p:nvSpPr>
          <p:cNvPr id="41" name="직사각형 40"/>
          <p:cNvSpPr/>
          <p:nvPr/>
        </p:nvSpPr>
        <p:spPr>
          <a:xfrm>
            <a:off x="0" y="1052736"/>
            <a:ext cx="9144000" cy="5805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4024927"/>
            <a:ext cx="1929198" cy="1338838"/>
          </a:xfrm>
          <a:prstGeom prst="rect">
            <a:avLst/>
          </a:prstGeom>
        </p:spPr>
      </p:pic>
      <p:sp>
        <p:nvSpPr>
          <p:cNvPr id="43" name="타원 42"/>
          <p:cNvSpPr/>
          <p:nvPr/>
        </p:nvSpPr>
        <p:spPr>
          <a:xfrm>
            <a:off x="1719445" y="1988840"/>
            <a:ext cx="6120680" cy="3924273"/>
          </a:xfrm>
          <a:prstGeom prst="ellipse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034" y="3912401"/>
            <a:ext cx="1228821" cy="589834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728" y="2906968"/>
            <a:ext cx="1760968" cy="1794833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45" y="3163559"/>
            <a:ext cx="1642535" cy="985521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347836"/>
            <a:ext cx="865140" cy="865140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156" y="2814282"/>
            <a:ext cx="1161290" cy="963871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234" y="5396231"/>
            <a:ext cx="2113618" cy="1033763"/>
          </a:xfrm>
          <a:prstGeom prst="rect">
            <a:avLst/>
          </a:prstGeom>
        </p:spPr>
      </p:pic>
      <p:sp>
        <p:nvSpPr>
          <p:cNvPr id="71" name="모서리가 둥근 직사각형 70"/>
          <p:cNvSpPr/>
          <p:nvPr/>
        </p:nvSpPr>
        <p:spPr>
          <a:xfrm>
            <a:off x="4103440" y="6429994"/>
            <a:ext cx="1584176" cy="38338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DB SERVER</a:t>
            </a:r>
            <a:endParaRPr lang="ko-KR" altLang="en-US" dirty="0"/>
          </a:p>
        </p:txBody>
      </p:sp>
      <p:sp>
        <p:nvSpPr>
          <p:cNvPr id="72" name="모서리가 둥근 직사각형 71"/>
          <p:cNvSpPr/>
          <p:nvPr/>
        </p:nvSpPr>
        <p:spPr>
          <a:xfrm>
            <a:off x="6911752" y="4701802"/>
            <a:ext cx="1584176" cy="38338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WEB SERVER</a:t>
            </a:r>
            <a:endParaRPr lang="ko-KR" altLang="en-US" dirty="0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3844234" y="3045618"/>
            <a:ext cx="1778016" cy="38338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SCM</a:t>
            </a:r>
            <a:endParaRPr lang="ko-KR" altLang="en-US" dirty="0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600487" y="5372696"/>
            <a:ext cx="1918777" cy="57658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DEVELOPMENT TOOL</a:t>
            </a:r>
            <a:endParaRPr lang="ko-KR" altLang="en-US" dirty="0"/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132856"/>
            <a:ext cx="1053817" cy="1053817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144" y="4293096"/>
            <a:ext cx="802500" cy="802500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56" y="3296218"/>
            <a:ext cx="729290" cy="1068886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419872" y="1268760"/>
            <a:ext cx="2561618" cy="1785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2353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467961"/>
            <a:ext cx="3024336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mtClean="0">
                <a:latin typeface="a옛날목욕탕B" pitchFamily="18" charset="-127"/>
                <a:ea typeface="a옛날목욕탕B" pitchFamily="18" charset="-127"/>
              </a:rPr>
              <a:t>팀원 및 담당</a:t>
            </a:r>
          </a:p>
        </p:txBody>
      </p:sp>
      <p:pic>
        <p:nvPicPr>
          <p:cNvPr id="26" name="Picture 3" descr="C:\Users\Administrator\Desktop\short-ti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9912" y="260648"/>
            <a:ext cx="540000" cy="54000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4180518" y="2449144"/>
            <a:ext cx="863922" cy="35882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김영재</a:t>
            </a:r>
            <a:endParaRPr lang="en-US" altLang="ko-KR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51888" y="4235094"/>
            <a:ext cx="87716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김태영</a:t>
            </a:r>
            <a:endParaRPr lang="en-US" altLang="ko-KR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60709" y="4221088"/>
            <a:ext cx="867475" cy="3585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ko-KR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황인배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4131920" y="1377574"/>
            <a:ext cx="937808" cy="1100904"/>
            <a:chOff x="3071802" y="1000108"/>
            <a:chExt cx="1643074" cy="1928826"/>
          </a:xfrm>
        </p:grpSpPr>
        <p:pic>
          <p:nvPicPr>
            <p:cNvPr id="23" name="Picture 2" descr="C:\Users\Administrator55\Desktop\165978-200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alphaModFix/>
              <a:lum/>
            </a:blip>
            <a:srcRect l="16880" t="11250" r="18440" b="12810"/>
            <a:stretch>
              <a:fillRect/>
            </a:stretch>
          </p:blipFill>
          <p:spPr>
            <a:xfrm>
              <a:off x="3071802" y="1000108"/>
              <a:ext cx="1643074" cy="1928826"/>
            </a:xfrm>
            <a:prstGeom prst="rect">
              <a:avLst/>
            </a:prstGeom>
            <a:noFill/>
          </p:spPr>
        </p:pic>
        <p:sp>
          <p:nvSpPr>
            <p:cNvPr id="25" name="포인트가 5개인 별 24"/>
            <p:cNvSpPr/>
            <p:nvPr/>
          </p:nvSpPr>
          <p:spPr>
            <a:xfrm>
              <a:off x="3643306" y="1285860"/>
              <a:ext cx="571504" cy="571504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28" name="Picture 2" descr="C:\Users\Administrator55\Desktop\165978-200.png"/>
          <p:cNvPicPr>
            <a:picLocks noChangeAspect="1" noChangeArrowheads="1"/>
          </p:cNvPicPr>
          <p:nvPr/>
        </p:nvPicPr>
        <p:blipFill rotWithShape="1">
          <a:blip r:embed="rId4" cstate="print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lum/>
          </a:blip>
          <a:srcRect l="16880" t="11250" r="18440" b="12810"/>
          <a:stretch>
            <a:fillRect/>
          </a:stretch>
        </p:blipFill>
        <p:spPr>
          <a:xfrm>
            <a:off x="5478268" y="3439138"/>
            <a:ext cx="605900" cy="711274"/>
          </a:xfrm>
          <a:prstGeom prst="rect">
            <a:avLst/>
          </a:prstGeom>
          <a:noFill/>
        </p:spPr>
      </p:pic>
      <p:pic>
        <p:nvPicPr>
          <p:cNvPr id="29" name="Picture 2" descr="C:\Users\Administrator55\Desktop\165978-200.png"/>
          <p:cNvPicPr>
            <a:picLocks noChangeAspect="1" noChangeArrowheads="1"/>
          </p:cNvPicPr>
          <p:nvPr/>
        </p:nvPicPr>
        <p:blipFill rotWithShape="1">
          <a:blip r:embed="rId4" cstate="print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lum/>
          </a:blip>
          <a:srcRect l="16880" t="11250" r="18440" b="12810"/>
          <a:stretch>
            <a:fillRect/>
          </a:stretch>
        </p:blipFill>
        <p:spPr>
          <a:xfrm>
            <a:off x="7206460" y="3439138"/>
            <a:ext cx="605900" cy="711274"/>
          </a:xfrm>
          <a:prstGeom prst="rect">
            <a:avLst/>
          </a:prstGeom>
          <a:noFill/>
        </p:spPr>
      </p:pic>
      <p:sp>
        <p:nvSpPr>
          <p:cNvPr id="30" name="직사각형 29"/>
          <p:cNvSpPr/>
          <p:nvPr/>
        </p:nvSpPr>
        <p:spPr>
          <a:xfrm>
            <a:off x="5536606" y="1520450"/>
            <a:ext cx="2836033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Font typeface="Wingdings"/>
              <a:buChar char="§"/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</a:rPr>
              <a:t>GUI</a:t>
            </a:r>
          </a:p>
          <a:p>
            <a:pPr>
              <a:lnSpc>
                <a:spcPct val="150000"/>
              </a:lnSpc>
              <a:buFont typeface="Wingdings"/>
              <a:buChar char="§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</a:rPr>
              <a:t> DB</a:t>
            </a:r>
          </a:p>
          <a:p>
            <a:pPr>
              <a:lnSpc>
                <a:spcPct val="150000"/>
              </a:lnSpc>
              <a:buFont typeface="Wingdings"/>
              <a:buChar char="§"/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메인</a:t>
            </a:r>
            <a:r>
              <a:rPr lang="en-US" altLang="ko-KR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회원가입</a:t>
            </a:r>
            <a:r>
              <a:rPr lang="en-US" altLang="ko-KR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로그인</a:t>
            </a:r>
            <a:r>
              <a:rPr lang="en-US" altLang="ko-KR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공지</a:t>
            </a:r>
            <a:r>
              <a:rPr lang="en-US" altLang="ko-KR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문의</a:t>
            </a:r>
            <a:r>
              <a:rPr lang="en-US" altLang="ko-KR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이벤트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070860" y="4735160"/>
            <a:ext cx="2077813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Font typeface="Wingdings"/>
              <a:buChar char="§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</a:rPr>
              <a:t> GUI</a:t>
            </a:r>
          </a:p>
          <a:p>
            <a:pPr>
              <a:lnSpc>
                <a:spcPct val="150000"/>
              </a:lnSpc>
              <a:buFont typeface="Wingdings"/>
              <a:buChar char="§"/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</a:rPr>
              <a:t>DB</a:t>
            </a:r>
          </a:p>
          <a:p>
            <a:pPr>
              <a:lnSpc>
                <a:spcPct val="150000"/>
              </a:lnSpc>
              <a:buFont typeface="Wingdings"/>
              <a:buChar char="§"/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마이페이지</a:t>
            </a:r>
            <a:r>
              <a:rPr lang="en-US" altLang="ko-KR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유저마이페이지</a:t>
            </a:r>
            <a:r>
              <a:rPr lang="en-US" altLang="ko-KR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337114" y="4735160"/>
            <a:ext cx="1292341" cy="13619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Font typeface="Wingdings"/>
              <a:buChar char="§"/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</a:rPr>
              <a:t>GUI</a:t>
            </a:r>
          </a:p>
          <a:p>
            <a:pPr>
              <a:lnSpc>
                <a:spcPct val="150000"/>
              </a:lnSpc>
              <a:buFont typeface="Wingdings"/>
              <a:buChar char="§"/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</a:rPr>
              <a:t>DB</a:t>
            </a:r>
          </a:p>
          <a:p>
            <a:pPr>
              <a:lnSpc>
                <a:spcPct val="150000"/>
              </a:lnSpc>
              <a:buFont typeface="Wingdings"/>
              <a:buChar char="§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카테고리페이지</a:t>
            </a:r>
            <a:endParaRPr lang="en-US" altLang="ko-KR" sz="110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제품상세페이지</a:t>
            </a:r>
            <a:endParaRPr lang="en-US" altLang="ko-KR" sz="110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구매정보입력</a:t>
            </a:r>
            <a:endParaRPr lang="ko-KR" alt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957882" y="2806334"/>
            <a:ext cx="1285884" cy="24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19" idx="2"/>
            <a:endCxn id="29" idx="0"/>
          </p:cNvCxnSpPr>
          <p:nvPr/>
        </p:nvCxnSpPr>
        <p:spPr>
          <a:xfrm rot="16200000" flipH="1">
            <a:off x="5745360" y="1675088"/>
            <a:ext cx="631168" cy="289693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19" idx="2"/>
            <a:endCxn id="42" idx="0"/>
          </p:cNvCxnSpPr>
          <p:nvPr/>
        </p:nvCxnSpPr>
        <p:spPr>
          <a:xfrm rot="5400000">
            <a:off x="2741012" y="1557533"/>
            <a:ext cx="621030" cy="312190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V="1">
            <a:off x="3491880" y="3140968"/>
            <a:ext cx="0" cy="21602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108699" y="4235094"/>
            <a:ext cx="87716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마성익</a:t>
            </a:r>
            <a:endParaRPr lang="en-US" altLang="ko-KR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971600" y="4735160"/>
            <a:ext cx="1851789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Font typeface="Wingdings"/>
              <a:buChar char="§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</a:rPr>
              <a:t> GUI</a:t>
            </a:r>
          </a:p>
          <a:p>
            <a:pPr>
              <a:lnSpc>
                <a:spcPct val="150000"/>
              </a:lnSpc>
              <a:buFont typeface="Wingdings"/>
              <a:buChar char="§"/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</a:rPr>
              <a:t>DB</a:t>
            </a:r>
          </a:p>
          <a:p>
            <a:pPr>
              <a:lnSpc>
                <a:spcPct val="150000"/>
              </a:lnSpc>
              <a:buFont typeface="Wingdings"/>
              <a:buChar char="§"/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마이페이지</a:t>
            </a:r>
            <a:r>
              <a:rPr lang="en-US" altLang="ko-KR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쿠폰</a:t>
            </a:r>
            <a:r>
              <a:rPr lang="en-US" altLang="ko-KR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이벤트</a:t>
            </a:r>
            <a:r>
              <a:rPr lang="en-US" altLang="ko-KR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1" name="직선 연결선 40"/>
          <p:cNvCxnSpPr/>
          <p:nvPr/>
        </p:nvCxnSpPr>
        <p:spPr>
          <a:xfrm flipV="1">
            <a:off x="1115616" y="4581128"/>
            <a:ext cx="864096" cy="1115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 descr="C:\Users\Administrator55\Desktop\165978-200.png"/>
          <p:cNvPicPr>
            <a:picLocks noChangeAspect="1" noChangeArrowheads="1"/>
          </p:cNvPicPr>
          <p:nvPr/>
        </p:nvPicPr>
        <p:blipFill rotWithShape="1">
          <a:blip r:embed="rId4" cstate="print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lum/>
          </a:blip>
          <a:srcRect l="16880" t="11250" r="18440" b="12810"/>
          <a:stretch>
            <a:fillRect/>
          </a:stretch>
        </p:blipFill>
        <p:spPr>
          <a:xfrm>
            <a:off x="1187624" y="3429000"/>
            <a:ext cx="605900" cy="711274"/>
          </a:xfrm>
          <a:prstGeom prst="rect">
            <a:avLst/>
          </a:prstGeom>
          <a:noFill/>
        </p:spPr>
      </p:pic>
      <p:pic>
        <p:nvPicPr>
          <p:cNvPr id="43" name="Picture 2" descr="C:\Users\Administrator55\Desktop\165978-200.png"/>
          <p:cNvPicPr>
            <a:picLocks noChangeAspect="1" noChangeArrowheads="1"/>
          </p:cNvPicPr>
          <p:nvPr/>
        </p:nvPicPr>
        <p:blipFill rotWithShape="1">
          <a:blip r:embed="rId4" cstate="print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lum/>
          </a:blip>
          <a:srcRect l="16880" t="11250" r="18440" b="12810"/>
          <a:stretch>
            <a:fillRect/>
          </a:stretch>
        </p:blipFill>
        <p:spPr>
          <a:xfrm>
            <a:off x="3203848" y="3429000"/>
            <a:ext cx="605900" cy="711274"/>
          </a:xfrm>
          <a:prstGeom prst="rect">
            <a:avLst/>
          </a:prstGeom>
          <a:noFill/>
        </p:spPr>
      </p:pic>
      <p:cxnSp>
        <p:nvCxnSpPr>
          <p:cNvPr id="59" name="직선 연결선 58"/>
          <p:cNvCxnSpPr/>
          <p:nvPr/>
        </p:nvCxnSpPr>
        <p:spPr>
          <a:xfrm flipV="1">
            <a:off x="5773288" y="3140968"/>
            <a:ext cx="0" cy="21602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084058" y="4221088"/>
            <a:ext cx="87716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전창건</a:t>
            </a:r>
            <a:endParaRPr lang="ko-KR" altLang="en-US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7164288" y="4725144"/>
            <a:ext cx="1285929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Font typeface="Wingdings"/>
              <a:buChar char="§"/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</a:rPr>
              <a:t>GUI</a:t>
            </a:r>
          </a:p>
          <a:p>
            <a:pPr>
              <a:lnSpc>
                <a:spcPct val="150000"/>
              </a:lnSpc>
              <a:buFont typeface="Wingdings"/>
              <a:buChar char="§"/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</a:rPr>
              <a:t>DB</a:t>
            </a:r>
          </a:p>
          <a:p>
            <a:pPr>
              <a:lnSpc>
                <a:spcPct val="150000"/>
              </a:lnSpc>
              <a:buFont typeface="Wingdings"/>
              <a:buChar char="§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사장마이페이지</a:t>
            </a:r>
            <a:endParaRPr lang="ko-KR" alt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65" name="직선 연결선 64"/>
          <p:cNvCxnSpPr/>
          <p:nvPr/>
        </p:nvCxnSpPr>
        <p:spPr>
          <a:xfrm flipV="1">
            <a:off x="3059832" y="4581128"/>
            <a:ext cx="864096" cy="1115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V="1">
            <a:off x="5364088" y="4581128"/>
            <a:ext cx="864096" cy="1115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flipV="1">
            <a:off x="7092280" y="4581128"/>
            <a:ext cx="864096" cy="1115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2353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467961"/>
            <a:ext cx="3024336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mtClean="0">
                <a:latin typeface="a옛날목욕탕B" pitchFamily="18" charset="-127"/>
                <a:ea typeface="a옛날목욕탕B" pitchFamily="18" charset="-127"/>
              </a:rPr>
              <a:t>개발 일정</a:t>
            </a:r>
            <a:r>
              <a:rPr lang="en-US" altLang="ko-KR" sz="3200" smtClean="0">
                <a:latin typeface="a옛날목욕탕B" pitchFamily="18" charset="-127"/>
                <a:ea typeface="a옛날목욕탕B" pitchFamily="18" charset="-127"/>
              </a:rPr>
              <a:t>(3</a:t>
            </a:r>
            <a:r>
              <a:rPr lang="ko-KR" altLang="en-US" sz="3200" smtClean="0">
                <a:latin typeface="a옛날목욕탕B" pitchFamily="18" charset="-127"/>
                <a:ea typeface="a옛날목욕탕B" pitchFamily="18" charset="-127"/>
              </a:rPr>
              <a:t>월</a:t>
            </a:r>
            <a:r>
              <a:rPr lang="en-US" altLang="ko-KR" sz="3200" smtClean="0">
                <a:latin typeface="a옛날목욕탕B" pitchFamily="18" charset="-127"/>
                <a:ea typeface="a옛날목욕탕B" pitchFamily="18" charset="-127"/>
              </a:rPr>
              <a:t>)</a:t>
            </a:r>
            <a:endParaRPr lang="ko-KR" altLang="en-US" sz="3200" smtClean="0">
              <a:latin typeface="a옛날목욕탕B" pitchFamily="18" charset="-127"/>
              <a:ea typeface="a옛날목욕탕B" pitchFamily="18" charset="-127"/>
            </a:endParaRPr>
          </a:p>
        </p:txBody>
      </p:sp>
      <p:pic>
        <p:nvPicPr>
          <p:cNvPr id="26" name="Picture 3" descr="C:\Users\Administrator\Desktop\short-ti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9912" y="260648"/>
            <a:ext cx="540000" cy="540000"/>
          </a:xfrm>
          <a:prstGeom prst="rect">
            <a:avLst/>
          </a:prstGeom>
          <a:noFill/>
        </p:spPr>
      </p:pic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403648" y="1685031"/>
          <a:ext cx="6095999" cy="4048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/>
                <a:gridCol w="870857"/>
                <a:gridCol w="870857"/>
                <a:gridCol w="870857"/>
                <a:gridCol w="870857"/>
                <a:gridCol w="870857"/>
                <a:gridCol w="870857"/>
              </a:tblGrid>
              <a:tr h="47607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일</a:t>
                      </a:r>
                    </a:p>
                  </a:txBody>
                  <a:tcPr/>
                </a:tc>
              </a:tr>
              <a:tr h="11907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13</a:t>
                      </a:r>
                      <a:r>
                        <a:rPr lang="ko-KR" altLang="en-US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14</a:t>
                      </a:r>
                      <a:r>
                        <a:rPr lang="ko-KR" altLang="en-US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15</a:t>
                      </a:r>
                      <a:r>
                        <a:rPr lang="ko-KR" altLang="en-US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16</a:t>
                      </a:r>
                      <a:r>
                        <a:rPr lang="ko-KR" altLang="en-US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17</a:t>
                      </a:r>
                      <a:r>
                        <a:rPr lang="ko-KR" altLang="en-US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18</a:t>
                      </a:r>
                      <a:r>
                        <a:rPr lang="ko-KR" altLang="en-US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19</a:t>
                      </a:r>
                      <a:r>
                        <a:rPr lang="ko-KR" altLang="en-US"/>
                        <a:t>일</a:t>
                      </a:r>
                    </a:p>
                  </a:txBody>
                  <a:tcPr/>
                </a:tc>
              </a:tr>
              <a:tr h="11907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20</a:t>
                      </a:r>
                      <a:r>
                        <a:rPr lang="ko-KR" altLang="en-US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21</a:t>
                      </a:r>
                      <a:r>
                        <a:rPr lang="ko-KR" altLang="en-US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22</a:t>
                      </a:r>
                      <a:r>
                        <a:rPr lang="ko-KR" altLang="en-US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23</a:t>
                      </a:r>
                      <a:r>
                        <a:rPr lang="ko-KR" altLang="en-US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24</a:t>
                      </a:r>
                      <a:r>
                        <a:rPr lang="ko-KR" altLang="en-US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25</a:t>
                      </a:r>
                      <a:r>
                        <a:rPr lang="ko-KR" altLang="en-US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26</a:t>
                      </a:r>
                      <a:r>
                        <a:rPr lang="ko-KR" altLang="en-US"/>
                        <a:t>일</a:t>
                      </a:r>
                    </a:p>
                  </a:txBody>
                  <a:tcPr/>
                </a:tc>
              </a:tr>
              <a:tr h="11907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27</a:t>
                      </a:r>
                      <a:r>
                        <a:rPr lang="ko-KR" altLang="en-US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28</a:t>
                      </a:r>
                      <a:r>
                        <a:rPr lang="ko-KR" altLang="en-US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29</a:t>
                      </a:r>
                      <a:r>
                        <a:rPr lang="ko-KR" altLang="en-US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30</a:t>
                      </a:r>
                      <a:r>
                        <a:rPr lang="ko-KR" altLang="en-US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31</a:t>
                      </a:r>
                      <a:r>
                        <a:rPr lang="ko-KR" altLang="en-US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7" name="직선 화살표 연결선 6"/>
          <p:cNvCxnSpPr/>
          <p:nvPr/>
        </p:nvCxnSpPr>
        <p:spPr>
          <a:xfrm>
            <a:off x="1565573" y="2636910"/>
            <a:ext cx="1301899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1565573" y="2766118"/>
            <a:ext cx="1301899" cy="37484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a옛날목욕탕B" pitchFamily="18" charset="-127"/>
                <a:ea typeface="a옛날목욕탕B" pitchFamily="18" charset="-127"/>
              </a:rPr>
              <a:t>주제선정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3299520" y="2636910"/>
            <a:ext cx="2304256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3227512" y="2780926"/>
            <a:ext cx="2376264" cy="37484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a옛날목욕탕B" pitchFamily="18" charset="-127"/>
                <a:ea typeface="a옛날목욕탕B" pitchFamily="18" charset="-127"/>
              </a:rPr>
              <a:t>페이지 구성 </a:t>
            </a:r>
            <a:r>
              <a:rPr lang="en-US" altLang="ko-KR" sz="1400">
                <a:solidFill>
                  <a:schemeClr val="tx1"/>
                </a:solidFill>
                <a:latin typeface="a옛날목욕탕B" pitchFamily="18" charset="-127"/>
                <a:ea typeface="a옛날목욕탕B" pitchFamily="18" charset="-127"/>
              </a:rPr>
              <a:t>&amp; </a:t>
            </a:r>
            <a:r>
              <a:rPr lang="ko-KR" altLang="en-US" sz="1400">
                <a:solidFill>
                  <a:schemeClr val="tx1"/>
                </a:solidFill>
                <a:latin typeface="a옛날목욕탕B" pitchFamily="18" charset="-127"/>
                <a:ea typeface="a옛날목욕탕B" pitchFamily="18" charset="-127"/>
              </a:rPr>
              <a:t>기능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5963816" y="2636910"/>
            <a:ext cx="1301899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5963815" y="2807294"/>
            <a:ext cx="1301899" cy="37484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a옛날목욕탕B" pitchFamily="18" charset="-127"/>
                <a:ea typeface="a옛날목욕탕B" pitchFamily="18" charset="-127"/>
              </a:rPr>
              <a:t>MT</a:t>
            </a:r>
            <a:endParaRPr lang="ko-KR" altLang="en-US">
              <a:solidFill>
                <a:schemeClr val="tx1"/>
              </a:solidFill>
              <a:latin typeface="a옛날목욕탕B" pitchFamily="18" charset="-127"/>
              <a:ea typeface="a옛날목욕탕B" pitchFamily="18" charset="-127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1565572" y="3789038"/>
            <a:ext cx="1301899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1565573" y="3933054"/>
            <a:ext cx="1301899" cy="37484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a옛날목욕탕B" pitchFamily="18" charset="-127"/>
                <a:ea typeface="a옛날목욕탕B" pitchFamily="18" charset="-127"/>
              </a:rPr>
              <a:t>DB</a:t>
            </a:r>
            <a:r>
              <a:rPr lang="ko-KR" altLang="en-US" sz="1600">
                <a:solidFill>
                  <a:schemeClr val="tx1"/>
                </a:solidFill>
                <a:latin typeface="a옛날목욕탕B" pitchFamily="18" charset="-127"/>
                <a:ea typeface="a옛날목욕탕B" pitchFamily="18" charset="-127"/>
              </a:rPr>
              <a:t>모델링</a:t>
            </a:r>
            <a:r>
              <a:rPr lang="en-US" altLang="ko-KR" sz="1600">
                <a:solidFill>
                  <a:schemeClr val="tx1"/>
                </a:solidFill>
                <a:latin typeface="a옛날목욕탕B" pitchFamily="18" charset="-127"/>
                <a:ea typeface="a옛날목욕탕B" pitchFamily="18" charset="-127"/>
              </a:rPr>
              <a:t> &amp; </a:t>
            </a:r>
            <a:r>
              <a:rPr lang="ko-KR" altLang="en-US" sz="1600">
                <a:solidFill>
                  <a:schemeClr val="tx1"/>
                </a:solidFill>
                <a:latin typeface="a옛날목욕탕B" pitchFamily="18" charset="-127"/>
                <a:ea typeface="a옛날목욕탕B" pitchFamily="18" charset="-127"/>
              </a:rPr>
              <a:t>쿼리작성</a:t>
            </a: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3263516" y="3789038"/>
            <a:ext cx="4002198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3371528" y="3933054"/>
            <a:ext cx="3727065" cy="37484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4000">
                <a:solidFill>
                  <a:schemeClr val="tx1"/>
                </a:solidFill>
                <a:latin typeface="a옛날목욕탕B" pitchFamily="18" charset="-127"/>
                <a:ea typeface="a옛날목욕탕B" pitchFamily="18" charset="-127"/>
              </a:rPr>
              <a:t>코딩</a:t>
            </a:r>
            <a:endParaRPr lang="ko-KR" altLang="en-US" sz="1400">
              <a:solidFill>
                <a:schemeClr val="tx1"/>
              </a:solidFill>
              <a:latin typeface="a옛날목욕탕B" pitchFamily="18" charset="-127"/>
              <a:ea typeface="a옛날목욕탕B" pitchFamily="18" charset="-127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598050" y="5013174"/>
            <a:ext cx="4002198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1706062" y="5157190"/>
            <a:ext cx="3727065" cy="37484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4000">
                <a:solidFill>
                  <a:schemeClr val="tx1"/>
                </a:solidFill>
                <a:latin typeface="a옛날목욕탕B" pitchFamily="18" charset="-127"/>
                <a:ea typeface="a옛날목욕탕B" pitchFamily="18" charset="-127"/>
              </a:rPr>
              <a:t>코딩</a:t>
            </a:r>
            <a:endParaRPr lang="ko-KR" altLang="en-US" sz="1400">
              <a:solidFill>
                <a:schemeClr val="tx1"/>
              </a:solidFill>
              <a:latin typeface="a옛날목욕탕B" pitchFamily="18" charset="-127"/>
              <a:ea typeface="a옛날목욕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353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467961"/>
            <a:ext cx="3024336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mtClean="0">
                <a:latin typeface="a옛날목욕탕B" pitchFamily="18" charset="-127"/>
                <a:ea typeface="a옛날목욕탕B" pitchFamily="18" charset="-127"/>
              </a:rPr>
              <a:t>개발 일정</a:t>
            </a:r>
            <a:r>
              <a:rPr lang="en-US" altLang="ko-KR" sz="3200" smtClean="0">
                <a:latin typeface="a옛날목욕탕B" pitchFamily="18" charset="-127"/>
                <a:ea typeface="a옛날목욕탕B" pitchFamily="18" charset="-127"/>
              </a:rPr>
              <a:t>(4</a:t>
            </a:r>
            <a:r>
              <a:rPr lang="ko-KR" altLang="en-US" sz="3200" smtClean="0">
                <a:latin typeface="a옛날목욕탕B" pitchFamily="18" charset="-127"/>
                <a:ea typeface="a옛날목욕탕B" pitchFamily="18" charset="-127"/>
              </a:rPr>
              <a:t>월</a:t>
            </a:r>
            <a:r>
              <a:rPr lang="en-US" altLang="ko-KR" sz="3200" smtClean="0">
                <a:latin typeface="a옛날목욕탕B" pitchFamily="18" charset="-127"/>
                <a:ea typeface="a옛날목욕탕B" pitchFamily="18" charset="-127"/>
              </a:rPr>
              <a:t>)</a:t>
            </a:r>
            <a:endParaRPr lang="ko-KR" altLang="en-US" sz="3200" smtClean="0">
              <a:latin typeface="a옛날목욕탕B" pitchFamily="18" charset="-127"/>
              <a:ea typeface="a옛날목욕탕B" pitchFamily="18" charset="-127"/>
            </a:endParaRPr>
          </a:p>
        </p:txBody>
      </p:sp>
      <p:pic>
        <p:nvPicPr>
          <p:cNvPr id="26" name="Picture 3" descr="C:\Users\Administrator\Desktop\short-ti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9912" y="260648"/>
            <a:ext cx="540000" cy="540000"/>
          </a:xfrm>
          <a:prstGeom prst="rect">
            <a:avLst/>
          </a:prstGeom>
          <a:noFill/>
        </p:spPr>
      </p:pic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1524000" y="2060848"/>
          <a:ext cx="6095999" cy="3960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/>
                <a:gridCol w="870857"/>
                <a:gridCol w="870857"/>
                <a:gridCol w="870857"/>
                <a:gridCol w="870857"/>
                <a:gridCol w="870857"/>
                <a:gridCol w="870857"/>
              </a:tblGrid>
              <a:tr h="8539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일</a:t>
                      </a:r>
                    </a:p>
                  </a:txBody>
                  <a:tcPr/>
                </a:tc>
              </a:tr>
              <a:tr h="97048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r>
                        <a:rPr lang="ko-KR" altLang="en-US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r>
                        <a:rPr lang="ko-KR" altLang="en-US"/>
                        <a:t>일</a:t>
                      </a:r>
                    </a:p>
                  </a:txBody>
                  <a:tcPr/>
                </a:tc>
              </a:tr>
              <a:tr h="10679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3</a:t>
                      </a:r>
                      <a:r>
                        <a:rPr lang="ko-KR" altLang="en-US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4</a:t>
                      </a:r>
                      <a:r>
                        <a:rPr lang="ko-KR" altLang="en-US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5</a:t>
                      </a:r>
                      <a:r>
                        <a:rPr lang="ko-KR" altLang="en-US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6</a:t>
                      </a:r>
                      <a:r>
                        <a:rPr lang="ko-KR" altLang="en-US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7</a:t>
                      </a:r>
                      <a:r>
                        <a:rPr lang="ko-KR" altLang="en-US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8</a:t>
                      </a:r>
                      <a:r>
                        <a:rPr lang="ko-KR" altLang="en-US"/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9</a:t>
                      </a:r>
                      <a:r>
                        <a:rPr lang="ko-KR" altLang="en-US"/>
                        <a:t>일</a:t>
                      </a:r>
                    </a:p>
                  </a:txBody>
                  <a:tcPr/>
                </a:tc>
              </a:tr>
              <a:tr h="10679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10</a:t>
                      </a:r>
                      <a:r>
                        <a:rPr lang="ko-KR" altLang="en-US" smtClean="0"/>
                        <a:t>일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11</a:t>
                      </a:r>
                      <a:r>
                        <a:rPr lang="ko-KR" altLang="en-US" smtClean="0"/>
                        <a:t>일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12</a:t>
                      </a:r>
                      <a:r>
                        <a:rPr lang="ko-KR" altLang="en-US" smtClean="0"/>
                        <a:t>일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13</a:t>
                      </a:r>
                      <a:r>
                        <a:rPr lang="ko-KR" altLang="en-US" smtClean="0"/>
                        <a:t>일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rgbClr val="FF0000"/>
                          </a:solidFill>
                        </a:rPr>
                        <a:t>14</a:t>
                      </a:r>
                      <a:r>
                        <a:rPr lang="ko-KR" altLang="en-US" smtClean="0"/>
                        <a:t>일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15</a:t>
                      </a:r>
                      <a:r>
                        <a:rPr lang="ko-KR" altLang="en-US" smtClean="0"/>
                        <a:t>일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16</a:t>
                      </a:r>
                      <a:r>
                        <a:rPr lang="ko-KR" altLang="en-US" smtClean="0"/>
                        <a:t>일</a:t>
                      </a:r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0" name="직선 화살표 연결선 19"/>
          <p:cNvCxnSpPr/>
          <p:nvPr/>
        </p:nvCxnSpPr>
        <p:spPr>
          <a:xfrm>
            <a:off x="6084168" y="3304648"/>
            <a:ext cx="1301899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6084167" y="3414192"/>
            <a:ext cx="1301899" cy="37484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latin typeface="a옛날목욕탕B" pitchFamily="18" charset="-127"/>
                <a:ea typeface="a옛날목욕탕B" pitchFamily="18" charset="-127"/>
              </a:rPr>
              <a:t>코딩</a:t>
            </a:r>
            <a:endParaRPr lang="ko-KR" altLang="en-US" b="1">
              <a:solidFill>
                <a:schemeClr val="tx1"/>
              </a:solidFill>
              <a:latin typeface="a옛날목욕탕B" pitchFamily="18" charset="-127"/>
              <a:ea typeface="a옛날목욕탕B" pitchFamily="18" charset="-127"/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1649922" y="4365104"/>
            <a:ext cx="5874406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2730159" y="4474648"/>
            <a:ext cx="3727065" cy="37484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a옛날목욕탕B" pitchFamily="18" charset="-127"/>
                <a:ea typeface="a옛날목욕탕B" pitchFamily="18" charset="-127"/>
              </a:rPr>
              <a:t>유효성 검사</a:t>
            </a:r>
            <a:r>
              <a:rPr lang="en-US" altLang="ko-KR">
                <a:solidFill>
                  <a:schemeClr val="tx1"/>
                </a:solidFill>
                <a:latin typeface="a옛날목욕탕B" pitchFamily="18" charset="-127"/>
                <a:ea typeface="a옛날목욕탕B" pitchFamily="18" charset="-127"/>
              </a:rPr>
              <a:t>&amp; </a:t>
            </a:r>
            <a:r>
              <a:rPr lang="ko-KR" altLang="en-US">
                <a:solidFill>
                  <a:schemeClr val="tx1"/>
                </a:solidFill>
                <a:latin typeface="a옛날목욕탕B" pitchFamily="18" charset="-127"/>
                <a:ea typeface="a옛날목욕탕B" pitchFamily="18" charset="-127"/>
              </a:rPr>
              <a:t>세부디자인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4895896" y="5517232"/>
            <a:ext cx="1080120" cy="3600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2400" b="1" smtClean="0">
                <a:solidFill>
                  <a:schemeClr val="tx1"/>
                </a:solidFill>
                <a:latin typeface="a옛날목욕탕B" pitchFamily="18" charset="-127"/>
                <a:ea typeface="a옛날목욕탕B" pitchFamily="18" charset="-127"/>
              </a:rPr>
              <a:t>발표</a:t>
            </a:r>
            <a:endParaRPr lang="ko-KR" altLang="en-US" b="1">
              <a:solidFill>
                <a:schemeClr val="tx1"/>
              </a:solidFill>
              <a:latin typeface="a옛날목욕탕B" pitchFamily="18" charset="-127"/>
              <a:ea typeface="a옛날목욕탕B" pitchFamily="18" charset="-127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1547664" y="5373216"/>
            <a:ext cx="3312368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691680" y="5517232"/>
            <a:ext cx="3078993" cy="37484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a옛날목욕탕B" pitchFamily="18" charset="-127"/>
                <a:ea typeface="a옛날목욕탕B" pitchFamily="18" charset="-127"/>
              </a:rPr>
              <a:t>유효성 검사</a:t>
            </a:r>
            <a:r>
              <a:rPr lang="en-US" altLang="ko-KR">
                <a:solidFill>
                  <a:schemeClr val="tx1"/>
                </a:solidFill>
                <a:latin typeface="a옛날목욕탕B" pitchFamily="18" charset="-127"/>
                <a:ea typeface="a옛날목욕탕B" pitchFamily="18" charset="-127"/>
              </a:rPr>
              <a:t>&amp; </a:t>
            </a:r>
            <a:r>
              <a:rPr lang="ko-KR" altLang="en-US">
                <a:solidFill>
                  <a:schemeClr val="tx1"/>
                </a:solidFill>
                <a:latin typeface="a옛날목욕탕B" pitchFamily="18" charset="-127"/>
                <a:ea typeface="a옛날목욕탕B" pitchFamily="18" charset="-127"/>
              </a:rPr>
              <a:t>세부디자인</a:t>
            </a:r>
          </a:p>
        </p:txBody>
      </p:sp>
    </p:spTree>
    <p:extLst>
      <p:ext uri="{BB962C8B-B14F-4D97-AF65-F5344CB8AC3E}">
        <p14:creationId xmlns:p14="http://schemas.microsoft.com/office/powerpoint/2010/main" xmlns="" val="32353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3" descr="C:\Users\Administrator\Desktop\short-ti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5856" y="2420888"/>
            <a:ext cx="864096" cy="864096"/>
          </a:xfrm>
          <a:prstGeom prst="rect">
            <a:avLst/>
          </a:prstGeom>
          <a:noFill/>
        </p:spPr>
      </p:pic>
      <p:pic>
        <p:nvPicPr>
          <p:cNvPr id="24" name="Picture 2" descr="C:\Users\Administrator\Desktop\MIB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96336" y="6015124"/>
            <a:ext cx="1547664" cy="842875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179512" y="2780928"/>
            <a:ext cx="3600400" cy="76944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spc="-150" smtClean="0">
                <a:latin typeface="a옛날목욕탕B" pitchFamily="18" charset="-127"/>
                <a:ea typeface="a옛날목욕탕B" pitchFamily="18" charset="-127"/>
              </a:rPr>
              <a:t>감사합니다</a:t>
            </a:r>
            <a:endParaRPr lang="ko-KR" altLang="en-US" sz="4400" spc="-150" dirty="0">
              <a:latin typeface="a옛날목욕탕B" pitchFamily="18" charset="-127"/>
              <a:ea typeface="a옛날목욕탕B" pitchFamily="18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755576" y="3645024"/>
            <a:ext cx="5544616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55576" y="3728065"/>
            <a:ext cx="42770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a옛날목욕탕L" pitchFamily="18" charset="-127"/>
                <a:ea typeface="a옛날목욕탕L" pitchFamily="18" charset="-127"/>
              </a:rPr>
              <a:t>made </a:t>
            </a:r>
            <a:r>
              <a:rPr lang="en-US" altLang="ko-KR" sz="1200" smtClean="0">
                <a:latin typeface="a옛날목욕탕L" pitchFamily="18" charset="-127"/>
                <a:ea typeface="a옛날목욕탕L" pitchFamily="18" charset="-127"/>
              </a:rPr>
              <a:t>by </a:t>
            </a:r>
            <a:r>
              <a:rPr lang="ko-KR" altLang="en-US" sz="1200" smtClean="0">
                <a:latin typeface="a옛날목욕탕L" pitchFamily="18" charset="-127"/>
                <a:ea typeface="a옛날목욕탕L" pitchFamily="18" charset="-127"/>
              </a:rPr>
              <a:t>독수리오형제</a:t>
            </a:r>
            <a:endParaRPr lang="en-US" altLang="ko-KR" sz="1200" dirty="0" smtClean="0"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353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3" descr="C:\Users\Administrator\Desktop\short-ti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88384" y="2600968"/>
            <a:ext cx="540000" cy="540000"/>
          </a:xfrm>
          <a:prstGeom prst="rect">
            <a:avLst/>
          </a:prstGeom>
          <a:noFill/>
        </p:spPr>
      </p:pic>
      <p:pic>
        <p:nvPicPr>
          <p:cNvPr id="41" name="Picture 3" descr="C:\Users\Administrator\Desktop\short-ti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2816992"/>
            <a:ext cx="540000" cy="540000"/>
          </a:xfrm>
          <a:prstGeom prst="rect">
            <a:avLst/>
          </a:prstGeom>
          <a:noFill/>
        </p:spPr>
      </p:pic>
      <p:pic>
        <p:nvPicPr>
          <p:cNvPr id="38" name="Picture 3" descr="C:\Users\Administrator\Desktop\short-ti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2421008"/>
            <a:ext cx="540000" cy="540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23528" y="550421"/>
            <a:ext cx="1656184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dirty="0" smtClean="0">
                <a:latin typeface="a옛날목욕탕B" pitchFamily="18" charset="-127"/>
                <a:ea typeface="a옛날목욕탕B" pitchFamily="18" charset="-127"/>
              </a:rPr>
              <a:t>Index</a:t>
            </a:r>
            <a:endParaRPr lang="ko-KR" altLang="en-US" sz="3600" spc="-150" dirty="0">
              <a:latin typeface="a옛날목욕탕B" pitchFamily="18" charset="-127"/>
              <a:ea typeface="a옛날목욕탕B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1763688" y="692696"/>
            <a:ext cx="288032" cy="504056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251520" y="548680"/>
            <a:ext cx="288032" cy="504056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endCxn id="24" idx="2"/>
          </p:cNvCxnSpPr>
          <p:nvPr/>
        </p:nvCxnSpPr>
        <p:spPr>
          <a:xfrm flipV="1">
            <a:off x="1547664" y="3392996"/>
            <a:ext cx="1944216" cy="828092"/>
          </a:xfrm>
          <a:prstGeom prst="line">
            <a:avLst/>
          </a:prstGeom>
          <a:ln>
            <a:solidFill>
              <a:srgbClr val="95D3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27" idx="2"/>
          </p:cNvCxnSpPr>
          <p:nvPr/>
        </p:nvCxnSpPr>
        <p:spPr>
          <a:xfrm flipH="1" flipV="1">
            <a:off x="3851920" y="3392996"/>
            <a:ext cx="1728192" cy="648072"/>
          </a:xfrm>
          <a:prstGeom prst="line">
            <a:avLst/>
          </a:prstGeom>
          <a:ln>
            <a:solidFill>
              <a:srgbClr val="95D3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stCxn id="30" idx="2"/>
            <a:endCxn id="27" idx="6"/>
          </p:cNvCxnSpPr>
          <p:nvPr/>
        </p:nvCxnSpPr>
        <p:spPr>
          <a:xfrm flipH="1">
            <a:off x="5940152" y="3825044"/>
            <a:ext cx="1728192" cy="216024"/>
          </a:xfrm>
          <a:prstGeom prst="line">
            <a:avLst/>
          </a:prstGeom>
          <a:ln>
            <a:solidFill>
              <a:srgbClr val="95D3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1331640" y="4077072"/>
            <a:ext cx="360040" cy="360040"/>
            <a:chOff x="1331640" y="4077072"/>
            <a:chExt cx="360040" cy="360040"/>
          </a:xfrm>
        </p:grpSpPr>
        <p:sp>
          <p:nvSpPr>
            <p:cNvPr id="21" name="타원 20"/>
            <p:cNvSpPr/>
            <p:nvPr/>
          </p:nvSpPr>
          <p:spPr>
            <a:xfrm>
              <a:off x="1331640" y="4077072"/>
              <a:ext cx="360040" cy="360040"/>
            </a:xfrm>
            <a:prstGeom prst="ellipse">
              <a:avLst/>
            </a:prstGeom>
            <a:solidFill>
              <a:srgbClr val="95D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1403648" y="4149080"/>
              <a:ext cx="216024" cy="216024"/>
            </a:xfrm>
            <a:prstGeom prst="ellipse">
              <a:avLst/>
            </a:prstGeom>
            <a:solidFill>
              <a:schemeClr val="bg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491880" y="3212976"/>
            <a:ext cx="360040" cy="360040"/>
            <a:chOff x="3491880" y="3212976"/>
            <a:chExt cx="360040" cy="360040"/>
          </a:xfrm>
        </p:grpSpPr>
        <p:sp>
          <p:nvSpPr>
            <p:cNvPr id="24" name="타원 23"/>
            <p:cNvSpPr/>
            <p:nvPr/>
          </p:nvSpPr>
          <p:spPr>
            <a:xfrm>
              <a:off x="3491880" y="3212976"/>
              <a:ext cx="360040" cy="360040"/>
            </a:xfrm>
            <a:prstGeom prst="ellipse">
              <a:avLst/>
            </a:prstGeom>
            <a:solidFill>
              <a:srgbClr val="95D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3563888" y="3284984"/>
              <a:ext cx="216024" cy="216024"/>
            </a:xfrm>
            <a:prstGeom prst="ellipse">
              <a:avLst/>
            </a:prstGeom>
            <a:solidFill>
              <a:schemeClr val="bg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5580112" y="3861048"/>
            <a:ext cx="360040" cy="360040"/>
            <a:chOff x="5580112" y="3861048"/>
            <a:chExt cx="360040" cy="360040"/>
          </a:xfrm>
        </p:grpSpPr>
        <p:sp>
          <p:nvSpPr>
            <p:cNvPr id="27" name="타원 26"/>
            <p:cNvSpPr/>
            <p:nvPr/>
          </p:nvSpPr>
          <p:spPr>
            <a:xfrm>
              <a:off x="5580112" y="3861048"/>
              <a:ext cx="360040" cy="360040"/>
            </a:xfrm>
            <a:prstGeom prst="ellipse">
              <a:avLst/>
            </a:prstGeom>
            <a:solidFill>
              <a:srgbClr val="95D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5652120" y="3933056"/>
              <a:ext cx="216024" cy="216024"/>
            </a:xfrm>
            <a:prstGeom prst="ellipse">
              <a:avLst/>
            </a:prstGeom>
            <a:solidFill>
              <a:schemeClr val="bg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7668344" y="3645024"/>
            <a:ext cx="360040" cy="360040"/>
            <a:chOff x="7668344" y="3645024"/>
            <a:chExt cx="360040" cy="360040"/>
          </a:xfrm>
        </p:grpSpPr>
        <p:sp>
          <p:nvSpPr>
            <p:cNvPr id="30" name="타원 29"/>
            <p:cNvSpPr/>
            <p:nvPr/>
          </p:nvSpPr>
          <p:spPr>
            <a:xfrm>
              <a:off x="7668344" y="3645024"/>
              <a:ext cx="360040" cy="360040"/>
            </a:xfrm>
            <a:prstGeom prst="ellipse">
              <a:avLst/>
            </a:prstGeom>
            <a:solidFill>
              <a:srgbClr val="95D3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740352" y="3717032"/>
              <a:ext cx="216024" cy="216024"/>
            </a:xfrm>
            <a:prstGeom prst="ellipse">
              <a:avLst/>
            </a:prstGeom>
            <a:solidFill>
              <a:schemeClr val="bg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794904" y="3399383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latin typeface="a옛날목욕탕B" pitchFamily="18" charset="-127"/>
                <a:ea typeface="a옛날목욕탕B" pitchFamily="18" charset="-127"/>
              </a:rPr>
              <a:t>제작 동기</a:t>
            </a:r>
            <a:endParaRPr lang="ko-KR" altLang="en-US" sz="2400" dirty="0"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843808" y="2708920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latin typeface="a옛날목욕탕B" pitchFamily="18" charset="-127"/>
                <a:ea typeface="a옛날목욕탕B" pitchFamily="18" charset="-127"/>
              </a:rPr>
              <a:t>서비스 소개</a:t>
            </a:r>
            <a:endParaRPr lang="ko-KR" altLang="en-US" sz="2400" dirty="0"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004048" y="3327375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latin typeface="a옛날목욕탕B" pitchFamily="18" charset="-127"/>
                <a:ea typeface="a옛날목욕탕B" pitchFamily="18" charset="-127"/>
              </a:rPr>
              <a:t>시스템 구성</a:t>
            </a:r>
            <a:endParaRPr lang="ko-KR" altLang="en-US" sz="2400" dirty="0"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452320" y="3140968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latin typeface="a옛날목욕탕B" pitchFamily="18" charset="-127"/>
                <a:ea typeface="a옛날목욕탕B" pitchFamily="18" charset="-127"/>
              </a:rPr>
              <a:t>구 현</a:t>
            </a:r>
            <a:endParaRPr lang="ko-KR" altLang="en-US" sz="2400" dirty="0">
              <a:latin typeface="a옛날목욕탕B" pitchFamily="18" charset="-127"/>
              <a:ea typeface="a옛날목욕탕B" pitchFamily="18" charset="-127"/>
            </a:endParaRPr>
          </a:p>
        </p:txBody>
      </p:sp>
      <p:pic>
        <p:nvPicPr>
          <p:cNvPr id="36" name="Picture 3" descr="C:\Users\Administrator\Desktop\short-ti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3177480"/>
            <a:ext cx="540000" cy="540000"/>
          </a:xfrm>
          <a:prstGeom prst="rect">
            <a:avLst/>
          </a:prstGeom>
          <a:noFill/>
        </p:spPr>
      </p:pic>
      <p:pic>
        <p:nvPicPr>
          <p:cNvPr id="37" name="Picture 3" descr="C:\Users\Administrator\Desktop\short-ti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9712" y="2528960"/>
            <a:ext cx="540000" cy="540000"/>
          </a:xfrm>
          <a:prstGeom prst="rect">
            <a:avLst/>
          </a:prstGeom>
          <a:noFill/>
        </p:spPr>
      </p:pic>
      <p:pic>
        <p:nvPicPr>
          <p:cNvPr id="39" name="Picture 3" descr="C:\Users\Administrator\Desktop\short-ti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2816992"/>
            <a:ext cx="540000" cy="540000"/>
          </a:xfrm>
          <a:prstGeom prst="rect">
            <a:avLst/>
          </a:prstGeom>
          <a:noFill/>
        </p:spPr>
      </p:pic>
      <p:pic>
        <p:nvPicPr>
          <p:cNvPr id="40" name="Picture 3" descr="C:\Users\Administrator\Desktop\short-ti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70728" y="2961008"/>
            <a:ext cx="540000" cy="540000"/>
          </a:xfrm>
          <a:prstGeom prst="rect">
            <a:avLst/>
          </a:prstGeom>
          <a:noFill/>
        </p:spPr>
      </p:pic>
      <p:pic>
        <p:nvPicPr>
          <p:cNvPr id="42" name="Picture 3" descr="C:\Users\Administrator\Desktop\short-ti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0352" y="2492896"/>
            <a:ext cx="540000" cy="540000"/>
          </a:xfrm>
          <a:prstGeom prst="rect">
            <a:avLst/>
          </a:prstGeom>
          <a:noFill/>
        </p:spPr>
      </p:pic>
      <p:pic>
        <p:nvPicPr>
          <p:cNvPr id="43" name="Picture 3" descr="C:\Users\Administrator\Desktop\short-ti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96296" y="2492896"/>
            <a:ext cx="540000" cy="540000"/>
          </a:xfrm>
          <a:prstGeom prst="rect">
            <a:avLst/>
          </a:prstGeom>
          <a:noFill/>
        </p:spPr>
      </p:pic>
      <p:pic>
        <p:nvPicPr>
          <p:cNvPr id="44" name="Picture 3" descr="C:\Users\Administrator\Desktop\short-ti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67032" y="2636912"/>
            <a:ext cx="540000" cy="54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2353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539969"/>
            <a:ext cx="2376264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smtClean="0">
                <a:latin typeface="a옛날목욕탕B" pitchFamily="18" charset="-127"/>
                <a:ea typeface="a옛날목욕탕B" pitchFamily="18" charset="-127"/>
              </a:rPr>
              <a:t>요구사항 분석</a:t>
            </a:r>
            <a:endParaRPr lang="ko-KR" altLang="en-US" sz="3200" spc="-150" dirty="0">
              <a:latin typeface="a옛날목욕탕B" pitchFamily="18" charset="-127"/>
              <a:ea typeface="a옛날목욕탕B" pitchFamily="18" charset="-127"/>
            </a:endParaRPr>
          </a:p>
        </p:txBody>
      </p:sp>
      <p:pic>
        <p:nvPicPr>
          <p:cNvPr id="26" name="Picture 3" descr="C:\Users\Administrator\Desktop\short-ti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323945"/>
            <a:ext cx="540000" cy="540000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/>
        </p:nvSpPr>
        <p:spPr>
          <a:xfrm>
            <a:off x="611560" y="4005064"/>
            <a:ext cx="2808312" cy="259228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smtClean="0">
                <a:solidFill>
                  <a:srgbClr val="CCFFFF"/>
                </a:solidFill>
                <a:latin typeface="a옛날목욕탕L" pitchFamily="18" charset="-127"/>
                <a:ea typeface="a옛날목욕탕L" pitchFamily="18" charset="-127"/>
              </a:rPr>
              <a:t>쇼핑몰</a:t>
            </a:r>
            <a:r>
              <a:rPr lang="ko-KR" altLang="en-US" b="1" smtClean="0"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b="1" smtClean="0">
                <a:solidFill>
                  <a:srgbClr val="CCFFFF"/>
                </a:solidFill>
                <a:latin typeface="a옛날목욕탕L" pitchFamily="18" charset="-127"/>
                <a:ea typeface="a옛날목욕탕L" pitchFamily="18" charset="-127"/>
              </a:rPr>
              <a:t>CEO</a:t>
            </a:r>
            <a:r>
              <a:rPr lang="ko-KR" altLang="en-US" b="1" smtClean="0">
                <a:latin typeface="a옛날목욕탕L" pitchFamily="18" charset="-127"/>
                <a:ea typeface="a옛날목욕탕L" pitchFamily="18" charset="-127"/>
              </a:rPr>
              <a:t>가 </a:t>
            </a:r>
            <a:endParaRPr lang="en-US" altLang="ko-KR" b="1" smtClean="0">
              <a:latin typeface="a옛날목욕탕L" pitchFamily="18" charset="-127"/>
              <a:ea typeface="a옛날목욕탕L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mtClean="0">
                <a:latin typeface="a옛날목욕탕L" pitchFamily="18" charset="-127"/>
                <a:ea typeface="a옛날목욕탕L" pitchFamily="18" charset="-127"/>
              </a:rPr>
              <a:t>홈페이지 관리 </a:t>
            </a:r>
            <a:r>
              <a:rPr lang="en-US" altLang="ko-KR" b="1" smtClean="0">
                <a:solidFill>
                  <a:srgbClr val="ED1F69"/>
                </a:solidFill>
                <a:latin typeface="a옛날목욕탕L" pitchFamily="18" charset="-127"/>
                <a:ea typeface="a옛날목욕탕L" pitchFamily="18" charset="-127"/>
              </a:rPr>
              <a:t>X</a:t>
            </a:r>
          </a:p>
          <a:p>
            <a:pPr algn="r">
              <a:lnSpc>
                <a:spcPct val="150000"/>
              </a:lnSpc>
            </a:pPr>
            <a:r>
              <a:rPr lang="ko-KR" altLang="en-US" b="1" smtClean="0">
                <a:solidFill>
                  <a:srgbClr val="ED1F69"/>
                </a:solidFill>
                <a:latin typeface="a옛날목욕탕L" pitchFamily="18" charset="-127"/>
                <a:ea typeface="a옛날목욕탕L" pitchFamily="18" charset="-127"/>
              </a:rPr>
              <a:t>불편</a:t>
            </a:r>
            <a:r>
              <a:rPr lang="ko-KR" altLang="en-US" b="1" smtClean="0">
                <a:latin typeface="a옛날목욕탕L" pitchFamily="18" charset="-127"/>
                <a:ea typeface="a옛날목욕탕L" pitchFamily="18" charset="-127"/>
              </a:rPr>
              <a:t>함 발생</a:t>
            </a:r>
            <a:endParaRPr lang="en-US" altLang="ko-KR" b="1" smtClean="0">
              <a:latin typeface="a옛날목욕탕L" pitchFamily="18" charset="-127"/>
              <a:ea typeface="a옛날목욕탕L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mtClean="0">
                <a:solidFill>
                  <a:srgbClr val="CCFFFF"/>
                </a:solidFill>
                <a:latin typeface="a옛날목욕탕L" pitchFamily="18" charset="-127"/>
                <a:ea typeface="a옛날목욕탕L" pitchFamily="18" charset="-127"/>
              </a:rPr>
              <a:t>쇼핑몰</a:t>
            </a:r>
            <a:r>
              <a:rPr lang="ko-KR" altLang="en-US" b="1" smtClean="0"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b="1" smtClean="0">
                <a:solidFill>
                  <a:srgbClr val="CCFFFF"/>
                </a:solidFill>
                <a:latin typeface="a옛날목욕탕L" pitchFamily="18" charset="-127"/>
                <a:ea typeface="a옛날목욕탕L" pitchFamily="18" charset="-127"/>
              </a:rPr>
              <a:t>CEO</a:t>
            </a:r>
            <a:r>
              <a:rPr lang="ko-KR" altLang="en-US" b="1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가</a:t>
            </a:r>
            <a:r>
              <a:rPr lang="en-US" altLang="ko-KR" b="1" smtClean="0"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b="1" smtClean="0">
                <a:solidFill>
                  <a:srgbClr val="00FFFF"/>
                </a:solidFill>
                <a:latin typeface="a옛날목욕탕L" pitchFamily="18" charset="-127"/>
                <a:ea typeface="a옛날목욕탕L" pitchFamily="18" charset="-127"/>
              </a:rPr>
              <a:t>직접 관리</a:t>
            </a:r>
            <a:endParaRPr lang="en-US" altLang="ko-KR" b="1" smtClean="0">
              <a:solidFill>
                <a:srgbClr val="00FFFF"/>
              </a:solidFill>
              <a:latin typeface="a옛날목욕탕L" pitchFamily="18" charset="-127"/>
              <a:ea typeface="a옛날목욕탕L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mtClean="0">
                <a:latin typeface="a옛날목욕탕L" pitchFamily="18" charset="-127"/>
                <a:ea typeface="a옛날목욕탕L" pitchFamily="18" charset="-127"/>
              </a:rPr>
              <a:t>차별화된 서비스 제공</a:t>
            </a:r>
            <a:r>
              <a:rPr lang="en-US" altLang="ko-KR" b="1" smtClean="0">
                <a:latin typeface="a옛날목욕탕L" pitchFamily="18" charset="-127"/>
                <a:ea typeface="a옛날목욕탕L" pitchFamily="18" charset="-127"/>
              </a:rPr>
              <a:t>!</a:t>
            </a:r>
          </a:p>
          <a:p>
            <a:pPr algn="ctr">
              <a:lnSpc>
                <a:spcPct val="150000"/>
              </a:lnSpc>
            </a:pPr>
            <a:endParaRPr lang="ko-KR" altLang="en-US">
              <a:latin typeface="a옛날목욕탕L" pitchFamily="18" charset="-127"/>
              <a:ea typeface="a옛날목욕탕L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759040" y="5320872"/>
            <a:ext cx="25202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3" descr="C:\Users\Jo\Desktop\worry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4408712" cy="235188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35896" y="2348880"/>
            <a:ext cx="5208522" cy="3289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2353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539969"/>
            <a:ext cx="2376264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smtClean="0">
                <a:latin typeface="a옛날목욕탕B" pitchFamily="18" charset="-127"/>
                <a:ea typeface="a옛날목욕탕B" pitchFamily="18" charset="-127"/>
              </a:rPr>
              <a:t>유사 서비스</a:t>
            </a:r>
            <a:endParaRPr lang="ko-KR" altLang="en-US" sz="3200" spc="-150" dirty="0">
              <a:latin typeface="a옛날목욕탕B" pitchFamily="18" charset="-127"/>
              <a:ea typeface="a옛날목욕탕B" pitchFamily="18" charset="-127"/>
            </a:endParaRPr>
          </a:p>
        </p:txBody>
      </p:sp>
      <p:pic>
        <p:nvPicPr>
          <p:cNvPr id="26" name="Picture 3" descr="C:\Users\Administrator\Desktop\short-ti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323945"/>
            <a:ext cx="540000" cy="540000"/>
          </a:xfrm>
          <a:prstGeom prst="rect">
            <a:avLst/>
          </a:prstGeom>
          <a:noFill/>
        </p:spPr>
      </p:pic>
      <p:cxnSp>
        <p:nvCxnSpPr>
          <p:cNvPr id="12" name="직선 연결선 11"/>
          <p:cNvCxnSpPr/>
          <p:nvPr/>
        </p:nvCxnSpPr>
        <p:spPr>
          <a:xfrm>
            <a:off x="611560" y="5422376"/>
            <a:ext cx="25202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71601" y="1715324"/>
            <a:ext cx="26642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solidFill>
                  <a:schemeClr val="bg2">
                    <a:lumMod val="50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벤치마킹 </a:t>
            </a:r>
            <a:endParaRPr lang="en-US" altLang="ko-KR" sz="4800" dirty="0" smtClean="0">
              <a:solidFill>
                <a:schemeClr val="bg2">
                  <a:lumMod val="50000"/>
                </a:schemeClr>
              </a:solidFill>
              <a:latin typeface="a옛날목욕탕B" pitchFamily="18" charset="-127"/>
              <a:ea typeface="a옛날목욕탕B" pitchFamily="18" charset="-127"/>
            </a:endParaRPr>
          </a:p>
          <a:p>
            <a:r>
              <a:rPr lang="ko-KR" altLang="en-US" sz="4800" dirty="0" smtClean="0">
                <a:solidFill>
                  <a:schemeClr val="bg2">
                    <a:lumMod val="50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서비스</a:t>
            </a:r>
            <a:endParaRPr lang="ko-KR" altLang="en-US" sz="4800" dirty="0">
              <a:solidFill>
                <a:schemeClr val="bg2">
                  <a:lumMod val="50000"/>
                </a:schemeClr>
              </a:solidFill>
              <a:latin typeface="a옛날목욕탕B" pitchFamily="18" charset="-127"/>
              <a:ea typeface="a옛날목욕탕B" pitchFamily="18" charset="-127"/>
            </a:endParaRPr>
          </a:p>
        </p:txBody>
      </p:sp>
      <p:pic>
        <p:nvPicPr>
          <p:cNvPr id="10" name="Picture 2" descr="C:\Users\Administrator\Desktop\MIB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39952" y="3792397"/>
            <a:ext cx="4169816" cy="2270928"/>
          </a:xfrm>
          <a:prstGeom prst="rect">
            <a:avLst/>
          </a:prstGeom>
          <a:noFill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95183" y="3789040"/>
            <a:ext cx="3244769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39952" y="1458469"/>
            <a:ext cx="4155007" cy="2330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2353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539969"/>
            <a:ext cx="2376264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smtClean="0">
                <a:latin typeface="a옛날목욕탕B" pitchFamily="18" charset="-127"/>
                <a:ea typeface="a옛날목욕탕B" pitchFamily="18" charset="-127"/>
              </a:rPr>
              <a:t>제작 동기</a:t>
            </a:r>
            <a:endParaRPr lang="ko-KR" altLang="en-US" sz="3200" spc="-150" dirty="0">
              <a:latin typeface="a옛날목욕탕B" pitchFamily="18" charset="-127"/>
              <a:ea typeface="a옛날목욕탕B" pitchFamily="18" charset="-127"/>
            </a:endParaRPr>
          </a:p>
        </p:txBody>
      </p:sp>
      <p:pic>
        <p:nvPicPr>
          <p:cNvPr id="26" name="Picture 3" descr="C:\Users\Administrator\Desktop\short-ti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323945"/>
            <a:ext cx="540000" cy="540000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/>
        </p:nvSpPr>
        <p:spPr>
          <a:xfrm>
            <a:off x="611560" y="1340768"/>
            <a:ext cx="2952328" cy="93610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smtClean="0">
                <a:latin typeface="a옛날목욕탕L" pitchFamily="18" charset="-127"/>
                <a:ea typeface="a옛날목욕탕L" pitchFamily="18" charset="-127"/>
              </a:rPr>
              <a:t>온라인 쇼핑 시장의 </a:t>
            </a:r>
            <a:r>
              <a:rPr lang="ko-KR" altLang="en-US" sz="2000" smtClean="0">
                <a:solidFill>
                  <a:srgbClr val="FF7C80"/>
                </a:solidFill>
                <a:latin typeface="a옛날목욕탕L" pitchFamily="18" charset="-127"/>
                <a:ea typeface="a옛날목욕탕L" pitchFamily="18" charset="-127"/>
              </a:rPr>
              <a:t>증가</a:t>
            </a:r>
            <a:r>
              <a:rPr lang="ko-KR" altLang="en-US" sz="2000" smtClean="0">
                <a:latin typeface="a옛날목욕탕L" pitchFamily="18" charset="-127"/>
                <a:ea typeface="a옛날목욕탕L" pitchFamily="18" charset="-127"/>
              </a:rPr>
              <a:t> </a:t>
            </a:r>
            <a:endParaRPr lang="en-US" altLang="ko-KR" sz="2000" smtClean="0">
              <a:latin typeface="a옛날목욕탕L" pitchFamily="18" charset="-127"/>
              <a:ea typeface="a옛날목욕탕L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smtClean="0">
                <a:latin typeface="a옛날목욕탕L" pitchFamily="18" charset="-127"/>
                <a:ea typeface="a옛날목욕탕L" pitchFamily="18" charset="-127"/>
              </a:rPr>
              <a:t>그에 따른 거래액 </a:t>
            </a:r>
            <a:r>
              <a:rPr lang="ko-KR" altLang="en-US" sz="2000" smtClean="0">
                <a:solidFill>
                  <a:srgbClr val="66FFCC"/>
                </a:solidFill>
                <a:latin typeface="a옛날목욕탕L" pitchFamily="18" charset="-127"/>
                <a:ea typeface="a옛날목욕탕L" pitchFamily="18" charset="-127"/>
              </a:rPr>
              <a:t>증가</a:t>
            </a:r>
            <a:endParaRPr lang="ko-KR" altLang="en-US" sz="2000">
              <a:solidFill>
                <a:srgbClr val="66FFCC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11560" y="5422376"/>
            <a:ext cx="25202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1720" y="2348880"/>
            <a:ext cx="6621845" cy="4340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2353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5616" y="539969"/>
            <a:ext cx="2376264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smtClean="0">
                <a:latin typeface="a옛날목욕탕B" pitchFamily="18" charset="-127"/>
                <a:ea typeface="a옛날목욕탕B" pitchFamily="18" charset="-127"/>
              </a:rPr>
              <a:t>프로젝트 소개</a:t>
            </a:r>
            <a:endParaRPr lang="ko-KR" altLang="en-US" sz="3200" spc="-150" dirty="0">
              <a:latin typeface="a옛날목욕탕B" pitchFamily="18" charset="-127"/>
              <a:ea typeface="a옛날목욕탕B" pitchFamily="18" charset="-127"/>
            </a:endParaRPr>
          </a:p>
        </p:txBody>
      </p:sp>
      <p:pic>
        <p:nvPicPr>
          <p:cNvPr id="26" name="Picture 3" descr="C:\Users\Administrator\Desktop\short-ti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07864" y="323945"/>
            <a:ext cx="540000" cy="540000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/>
        </p:nvSpPr>
        <p:spPr>
          <a:xfrm>
            <a:off x="827584" y="1340768"/>
            <a:ext cx="3240360" cy="129614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000" smtClean="0">
                <a:solidFill>
                  <a:schemeClr val="bg1"/>
                </a:solidFill>
                <a:latin typeface="a옛날목욕탕B" pitchFamily="18" charset="-127"/>
                <a:ea typeface="a옛날목욕탕B" pitchFamily="18" charset="-127"/>
              </a:rPr>
              <a:t>MEN IN BLACK</a:t>
            </a:r>
          </a:p>
          <a:p>
            <a:pPr>
              <a:lnSpc>
                <a:spcPct val="150000"/>
              </a:lnSpc>
            </a:pPr>
            <a:r>
              <a:rPr lang="ko-KR" altLang="en-US" sz="2000" smtClean="0">
                <a:latin typeface="a옛날목욕탕B" pitchFamily="18" charset="-127"/>
                <a:ea typeface="a옛날목욕탕B" pitchFamily="18" charset="-127"/>
              </a:rPr>
              <a:t>대한민국  </a:t>
            </a:r>
            <a:r>
              <a:rPr lang="en-US" altLang="ko-KR" sz="2000" smtClean="0">
                <a:latin typeface="a옛날목욕탕B" pitchFamily="18" charset="-127"/>
                <a:ea typeface="a옛날목욕탕B" pitchFamily="18" charset="-127"/>
              </a:rPr>
              <a:t>NO.1  </a:t>
            </a:r>
            <a:r>
              <a:rPr lang="ko-KR" altLang="en-US" sz="2000" smtClean="0">
                <a:latin typeface="a옛날목욕탕B" pitchFamily="18" charset="-127"/>
                <a:ea typeface="a옛날목욕탕B" pitchFamily="18" charset="-127"/>
              </a:rPr>
              <a:t>남자 쇼핑몰</a:t>
            </a:r>
            <a:endParaRPr lang="en-US" altLang="ko-KR" sz="2000" smtClean="0">
              <a:solidFill>
                <a:schemeClr val="bg1"/>
              </a:solidFill>
              <a:latin typeface="a옛날목욕탕B" pitchFamily="18" charset="-127"/>
              <a:ea typeface="a옛날목욕탕B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11560" y="5422376"/>
            <a:ext cx="25202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Administrator\Desktop\MIB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11960" y="3894376"/>
            <a:ext cx="4169816" cy="2270928"/>
          </a:xfrm>
          <a:prstGeom prst="rect">
            <a:avLst/>
          </a:prstGeom>
          <a:noFill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7612" y="2770956"/>
            <a:ext cx="3466356" cy="3394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직선 연결선 8"/>
          <p:cNvCxnSpPr/>
          <p:nvPr/>
        </p:nvCxnSpPr>
        <p:spPr>
          <a:xfrm>
            <a:off x="919256" y="2060848"/>
            <a:ext cx="30766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3" descr="C:\Users\Administrator\Desktop\short-ti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9832" y="440728"/>
            <a:ext cx="540000" cy="540000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73177" y="1628800"/>
            <a:ext cx="4126277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2353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539969"/>
            <a:ext cx="1800200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smtClean="0">
                <a:latin typeface="a옛날목욕탕B" pitchFamily="18" charset="-127"/>
                <a:ea typeface="a옛날목욕탕B" pitchFamily="18" charset="-127"/>
              </a:rPr>
              <a:t>권 한</a:t>
            </a:r>
            <a:endParaRPr lang="ko-KR" altLang="en-US" sz="3200" spc="-150" dirty="0">
              <a:latin typeface="a옛날목욕탕B" pitchFamily="18" charset="-127"/>
              <a:ea typeface="a옛날목욕탕B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11560" y="5422376"/>
            <a:ext cx="25202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C:\Users\Jo\Downloads\1487603883_male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021072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Jo\Downloads\1487603945_matureman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240" y="1985656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제목 3"/>
          <p:cNvSpPr txBox="1">
            <a:spLocks/>
          </p:cNvSpPr>
          <p:nvPr/>
        </p:nvSpPr>
        <p:spPr>
          <a:xfrm>
            <a:off x="1979712" y="4145896"/>
            <a:ext cx="1728192" cy="8286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chemeClr val="tx1"/>
                </a:solidFill>
              </a:rPr>
              <a:t>GUEST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제목 3"/>
          <p:cNvSpPr txBox="1">
            <a:spLocks/>
          </p:cNvSpPr>
          <p:nvPr/>
        </p:nvSpPr>
        <p:spPr>
          <a:xfrm>
            <a:off x="5282248" y="4358008"/>
            <a:ext cx="2088232" cy="8286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mtClean="0">
                <a:solidFill>
                  <a:schemeClr val="tx1"/>
                </a:solidFill>
              </a:rPr>
              <a:t>HOST</a:t>
            </a:r>
          </a:p>
          <a:p>
            <a:r>
              <a:rPr lang="en-US" altLang="ko-KR" smtClean="0">
                <a:solidFill>
                  <a:schemeClr val="tx1"/>
                </a:solidFill>
              </a:rPr>
              <a:t>(ADMIN)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Picture 3" descr="C:\Users\Administrator\Desktop\short-ti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51720" y="188640"/>
            <a:ext cx="540000" cy="540000"/>
          </a:xfrm>
          <a:prstGeom prst="rect">
            <a:avLst/>
          </a:prstGeom>
          <a:noFill/>
        </p:spPr>
      </p:pic>
      <p:pic>
        <p:nvPicPr>
          <p:cNvPr id="18" name="Picture 3" descr="C:\Users\Administrator\Desktop\short-ti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47664" y="188640"/>
            <a:ext cx="540000" cy="540000"/>
          </a:xfrm>
          <a:prstGeom prst="rect">
            <a:avLst/>
          </a:prstGeom>
          <a:noFill/>
        </p:spPr>
      </p:pic>
      <p:pic>
        <p:nvPicPr>
          <p:cNvPr id="19" name="Picture 3" descr="C:\Users\Administrator\Desktop\short-ti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18400" y="332656"/>
            <a:ext cx="540000" cy="54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2353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467961"/>
            <a:ext cx="1800200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mtClean="0">
                <a:latin typeface="a옛날목욕탕B" pitchFamily="18" charset="-127"/>
                <a:ea typeface="a옛날목욕탕B" pitchFamily="18" charset="-127"/>
              </a:rPr>
              <a:t>GUEST</a:t>
            </a:r>
            <a:endParaRPr lang="ko-KR" altLang="en-US" sz="3200" smtClean="0">
              <a:latin typeface="a옛날목욕탕B" pitchFamily="18" charset="-127"/>
              <a:ea typeface="a옛날목욕탕B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54072" y="5422376"/>
            <a:ext cx="25202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_x384161840" descr="cif00001"/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1652381" y="1828602"/>
            <a:ext cx="215900" cy="133350"/>
          </a:xfrm>
          <a:prstGeom prst="rect">
            <a:avLst/>
          </a:prstGeom>
          <a:noFill/>
        </p:spPr>
      </p:pic>
      <p:pic>
        <p:nvPicPr>
          <p:cNvPr id="11" name="_x384162800" descr="cif00002"/>
          <p:cNvPicPr>
            <a:picLocks noChangeAspect="1" noChangeArrowheads="1"/>
          </p:cNvPicPr>
          <p:nvPr/>
        </p:nvPicPr>
        <p:blipFill rotWithShape="1">
          <a:blip r:embed="rId4" cstate="print">
            <a:alphaModFix/>
            <a:lum/>
          </a:blip>
          <a:srcRect/>
          <a:stretch>
            <a:fillRect/>
          </a:stretch>
        </p:blipFill>
        <p:spPr>
          <a:xfrm>
            <a:off x="680831" y="1700808"/>
            <a:ext cx="877887" cy="388938"/>
          </a:xfrm>
          <a:prstGeom prst="rect">
            <a:avLst/>
          </a:prstGeom>
          <a:noFill/>
        </p:spPr>
      </p:pic>
      <p:pic>
        <p:nvPicPr>
          <p:cNvPr id="13" name="_x384162880" descr="cif00003"/>
          <p:cNvPicPr>
            <a:picLocks noChangeAspect="1" noChangeArrowheads="1"/>
          </p:cNvPicPr>
          <p:nvPr/>
        </p:nvPicPr>
        <p:blipFill rotWithShape="1">
          <a:blip r:embed="rId5" cstate="print">
            <a:alphaModFix/>
            <a:lum/>
          </a:blip>
          <a:srcRect/>
          <a:stretch>
            <a:fillRect/>
          </a:stretch>
        </p:blipFill>
        <p:spPr>
          <a:xfrm>
            <a:off x="1975958" y="1700808"/>
            <a:ext cx="877888" cy="388938"/>
          </a:xfrm>
          <a:prstGeom prst="rect">
            <a:avLst/>
          </a:prstGeom>
          <a:noFill/>
        </p:spPr>
      </p:pic>
      <p:pic>
        <p:nvPicPr>
          <p:cNvPr id="17" name="_x384109120" descr="cif00001"/>
          <p:cNvPicPr>
            <a:picLocks noChangeAspect="1" noChangeArrowheads="1"/>
          </p:cNvPicPr>
          <p:nvPr/>
        </p:nvPicPr>
        <p:blipFill rotWithShape="1">
          <a:blip r:embed="rId6" cstate="print">
            <a:alphaModFix/>
            <a:lum/>
          </a:blip>
          <a:srcRect/>
          <a:stretch>
            <a:fillRect/>
          </a:stretch>
        </p:blipFill>
        <p:spPr>
          <a:xfrm>
            <a:off x="680830" y="3140968"/>
            <a:ext cx="877888" cy="388938"/>
          </a:xfrm>
          <a:prstGeom prst="rect">
            <a:avLst/>
          </a:prstGeom>
          <a:noFill/>
        </p:spPr>
      </p:pic>
      <p:pic>
        <p:nvPicPr>
          <p:cNvPr id="18" name="_x384141200" descr="cif00001"/>
          <p:cNvPicPr>
            <a:picLocks noChangeAspect="1" noChangeArrowheads="1"/>
          </p:cNvPicPr>
          <p:nvPr/>
        </p:nvPicPr>
        <p:blipFill rotWithShape="1">
          <a:blip r:embed="rId7" cstate="print">
            <a:alphaModFix/>
            <a:lum/>
          </a:blip>
          <a:srcRect/>
          <a:stretch>
            <a:fillRect/>
          </a:stretch>
        </p:blipFill>
        <p:spPr>
          <a:xfrm>
            <a:off x="1997247" y="3140968"/>
            <a:ext cx="892175" cy="388938"/>
          </a:xfrm>
          <a:prstGeom prst="rect">
            <a:avLst/>
          </a:prstGeom>
          <a:noFill/>
        </p:spPr>
      </p:pic>
      <p:pic>
        <p:nvPicPr>
          <p:cNvPr id="19" name="_x384140560" descr="cif00002"/>
          <p:cNvPicPr>
            <a:picLocks noChangeAspect="1" noChangeArrowheads="1"/>
          </p:cNvPicPr>
          <p:nvPr/>
        </p:nvPicPr>
        <p:blipFill rotWithShape="1">
          <a:blip r:embed="rId8" cstate="print">
            <a:alphaModFix/>
            <a:lum/>
          </a:blip>
          <a:srcRect/>
          <a:stretch>
            <a:fillRect/>
          </a:stretch>
        </p:blipFill>
        <p:spPr>
          <a:xfrm>
            <a:off x="1523793" y="3268762"/>
            <a:ext cx="473075" cy="133350"/>
          </a:xfrm>
          <a:prstGeom prst="rect">
            <a:avLst/>
          </a:prstGeom>
          <a:noFill/>
        </p:spPr>
      </p:pic>
      <p:cxnSp>
        <p:nvCxnSpPr>
          <p:cNvPr id="20" name="직선 화살표 연결선 19"/>
          <p:cNvCxnSpPr>
            <a:stCxn id="18" idx="3"/>
          </p:cNvCxnSpPr>
          <p:nvPr/>
        </p:nvCxnSpPr>
        <p:spPr>
          <a:xfrm>
            <a:off x="2889422" y="3335437"/>
            <a:ext cx="814728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296786" y="2564904"/>
            <a:ext cx="0" cy="30963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3296786" y="2564904"/>
            <a:ext cx="40736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3296786" y="4005064"/>
            <a:ext cx="40736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3786948" y="3128675"/>
            <a:ext cx="1224136" cy="3889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category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3296786" y="5661248"/>
            <a:ext cx="40736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3805276" y="2391990"/>
            <a:ext cx="1224136" cy="3889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504350" y="2391990"/>
            <a:ext cx="1224136" cy="3889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776158" y="3861048"/>
            <a:ext cx="1224136" cy="3889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고객센터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451123" y="3140968"/>
            <a:ext cx="1224136" cy="3889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상품상세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5720374" y="3861048"/>
            <a:ext cx="1368152" cy="3889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공지게시판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5720374" y="4408214"/>
            <a:ext cx="1368152" cy="3889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문의게시판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720374" y="4941168"/>
            <a:ext cx="1368152" cy="3889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이벤트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134792" y="3140968"/>
            <a:ext cx="1224136" cy="3889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구매하기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776158" y="5488334"/>
            <a:ext cx="1440160" cy="3889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마이페이지</a:t>
            </a: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5044612" y="2586459"/>
            <a:ext cx="40736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4993330" y="3309836"/>
            <a:ext cx="40736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6675259" y="3323869"/>
            <a:ext cx="40736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4993330" y="4055517"/>
            <a:ext cx="59082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5176793" y="4055517"/>
            <a:ext cx="0" cy="1080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5179981" y="4602683"/>
            <a:ext cx="40736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5176793" y="5135637"/>
            <a:ext cx="40736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모서리가 둥근 직사각형 42"/>
          <p:cNvSpPr/>
          <p:nvPr/>
        </p:nvSpPr>
        <p:spPr>
          <a:xfrm>
            <a:off x="1997662" y="3153246"/>
            <a:ext cx="914400" cy="3889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메인</a:t>
            </a:r>
          </a:p>
        </p:txBody>
      </p:sp>
      <p:pic>
        <p:nvPicPr>
          <p:cNvPr id="47" name="Picture 3" descr="C:\Users\Administrator\Desktop\short-ti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483768" y="188640"/>
            <a:ext cx="540000" cy="540000"/>
          </a:xfrm>
          <a:prstGeom prst="rect">
            <a:avLst/>
          </a:prstGeom>
          <a:noFill/>
        </p:spPr>
      </p:pic>
      <p:pic>
        <p:nvPicPr>
          <p:cNvPr id="48" name="Picture 3" descr="C:\Users\Administrator\Desktop\short-ti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979712" y="188640"/>
            <a:ext cx="540000" cy="540000"/>
          </a:xfrm>
          <a:prstGeom prst="rect">
            <a:avLst/>
          </a:prstGeom>
          <a:noFill/>
        </p:spPr>
      </p:pic>
      <p:pic>
        <p:nvPicPr>
          <p:cNvPr id="49" name="Picture 3" descr="C:\Users\Administrator\Desktop\short-ti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250448" y="332656"/>
            <a:ext cx="540000" cy="54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2353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_x384140560" descr="cif00002"/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1907704" y="2204864"/>
            <a:ext cx="473075" cy="133350"/>
          </a:xfrm>
          <a:prstGeom prst="rect">
            <a:avLst/>
          </a:prstGeom>
          <a:noFill/>
        </p:spPr>
      </p:pic>
      <p:cxnSp>
        <p:nvCxnSpPr>
          <p:cNvPr id="45" name="직선 화살표 연결선 44"/>
          <p:cNvCxnSpPr/>
          <p:nvPr/>
        </p:nvCxnSpPr>
        <p:spPr>
          <a:xfrm>
            <a:off x="3303935" y="2286149"/>
            <a:ext cx="416311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5436096" y="2286149"/>
            <a:ext cx="0" cy="3591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 flipV="1">
            <a:off x="5232414" y="2271539"/>
            <a:ext cx="707738" cy="53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5436096" y="2780928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모서리가 둥근 직사각형 48"/>
          <p:cNvSpPr/>
          <p:nvPr/>
        </p:nvSpPr>
        <p:spPr>
          <a:xfrm>
            <a:off x="3779912" y="2103958"/>
            <a:ext cx="1440160" cy="3889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마이페이지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6156176" y="2103958"/>
            <a:ext cx="1440160" cy="3889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정보수정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6156176" y="2608014"/>
            <a:ext cx="1440160" cy="3889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구매내역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6156176" y="3140968"/>
            <a:ext cx="1440160" cy="3889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장바구니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6156176" y="3645024"/>
            <a:ext cx="1440160" cy="67697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내가 본 </a:t>
            </a: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상품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156176" y="4437112"/>
            <a:ext cx="1440160" cy="648072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내가 쓴</a:t>
            </a:r>
            <a:r>
              <a:rPr lang="en-US" altLang="ko-KR">
                <a:solidFill>
                  <a:schemeClr val="tx1"/>
                </a:solidFill>
              </a:rPr>
              <a:t/>
            </a:r>
            <a:br>
              <a:rPr lang="en-US" altLang="ko-KR">
                <a:solidFill>
                  <a:schemeClr val="tx1"/>
                </a:solidFill>
              </a:rPr>
            </a:br>
            <a:r>
              <a:rPr lang="ko-KR" altLang="en-US">
                <a:solidFill>
                  <a:schemeClr val="tx1"/>
                </a:solidFill>
              </a:rPr>
              <a:t>게시물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6156176" y="5200302"/>
            <a:ext cx="1440160" cy="3889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쿠폰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6156176" y="5704358"/>
            <a:ext cx="1440160" cy="3889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적립금</a:t>
            </a:r>
            <a:endParaRPr lang="en-US" altLang="ko-KR">
              <a:solidFill>
                <a:schemeClr val="tx1"/>
              </a:solidFill>
            </a:endParaRPr>
          </a:p>
        </p:txBody>
      </p:sp>
      <p:cxnSp>
        <p:nvCxnSpPr>
          <p:cNvPr id="57" name="직선 화살표 연결선 56"/>
          <p:cNvCxnSpPr/>
          <p:nvPr/>
        </p:nvCxnSpPr>
        <p:spPr>
          <a:xfrm>
            <a:off x="5436096" y="33569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5436096" y="4005064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5436096" y="479715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>
            <a:off x="5436096" y="5373216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/>
          <p:nvPr/>
        </p:nvCxnSpPr>
        <p:spPr>
          <a:xfrm>
            <a:off x="5436096" y="587727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1043608" y="2091680"/>
            <a:ext cx="914400" cy="3889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개인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2396952" y="2103958"/>
            <a:ext cx="914400" cy="3889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메인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95536" y="467961"/>
            <a:ext cx="1800200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mtClean="0">
                <a:latin typeface="a옛날목욕탕B" pitchFamily="18" charset="-127"/>
                <a:ea typeface="a옛날목욕탕B" pitchFamily="18" charset="-127"/>
              </a:rPr>
              <a:t>GUEST</a:t>
            </a:r>
            <a:endParaRPr lang="ko-KR" altLang="en-US" sz="3200" smtClean="0">
              <a:latin typeface="a옛날목욕탕B" pitchFamily="18" charset="-127"/>
              <a:ea typeface="a옛날목욕탕B" pitchFamily="18" charset="-127"/>
            </a:endParaRPr>
          </a:p>
        </p:txBody>
      </p:sp>
      <p:pic>
        <p:nvPicPr>
          <p:cNvPr id="65" name="Picture 3" descr="C:\Users\Administrator\Desktop\short-ti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1760" y="188640"/>
            <a:ext cx="540000" cy="540000"/>
          </a:xfrm>
          <a:prstGeom prst="rect">
            <a:avLst/>
          </a:prstGeom>
          <a:noFill/>
        </p:spPr>
      </p:pic>
      <p:pic>
        <p:nvPicPr>
          <p:cNvPr id="66" name="Picture 3" descr="C:\Users\Administrator\Desktop\short-ti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7704" y="188640"/>
            <a:ext cx="540000" cy="540000"/>
          </a:xfrm>
          <a:prstGeom prst="rect">
            <a:avLst/>
          </a:prstGeom>
          <a:noFill/>
        </p:spPr>
      </p:pic>
      <p:pic>
        <p:nvPicPr>
          <p:cNvPr id="67" name="Picture 3" descr="C:\Users\Administrator\Desktop\short-ti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78440" y="332656"/>
            <a:ext cx="540000" cy="54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2353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6481</TotalTime>
  <Words>450</Words>
  <Application>Microsoft Office PowerPoint</Application>
  <PresentationFormat>화면 슬라이드 쇼(4:3)</PresentationFormat>
  <Paragraphs>180</Paragraphs>
  <Slides>16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굴림</vt:lpstr>
      <vt:lpstr>Arial</vt:lpstr>
      <vt:lpstr>a옛날목욕탕B</vt:lpstr>
      <vt:lpstr>THE정고딕110</vt:lpstr>
      <vt:lpstr>맑은 고딕</vt:lpstr>
      <vt:lpstr>a옛날목욕탕L</vt:lpstr>
      <vt:lpstr>Wingdings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</vt:vector>
  </TitlesOfParts>
  <Company>R&amp;D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Inbae</cp:lastModifiedBy>
  <cp:revision>175</cp:revision>
  <dcterms:created xsi:type="dcterms:W3CDTF">2006-10-05T04:04:58Z</dcterms:created>
  <dcterms:modified xsi:type="dcterms:W3CDTF">2017-04-14T08:00:37Z</dcterms:modified>
</cp:coreProperties>
</file>